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8" r:id="rId4"/>
    <p:sldMasterId id="214748367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</p:sldIdLst>
  <p:sldSz cy="5143500" cx="9144000"/>
  <p:notesSz cx="6858000" cy="9144000"/>
  <p:embeddedFontLst>
    <p:embeddedFont>
      <p:font typeface="Roboto"/>
      <p:regular r:id="rId33"/>
      <p:bold r:id="rId34"/>
      <p:italic r:id="rId35"/>
      <p:boldItalic r:id="rId36"/>
    </p:embeddedFont>
    <p:embeddedFont>
      <p:font typeface="Montserrat"/>
      <p:regular r:id="rId37"/>
      <p:bold r:id="rId38"/>
      <p:italic r:id="rId39"/>
      <p:boldItalic r:id="rId40"/>
    </p:embeddedFont>
    <p:embeddedFont>
      <p:font typeface="Lato"/>
      <p:regular r:id="rId41"/>
      <p:bold r:id="rId42"/>
      <p:italic r:id="rId43"/>
      <p:boldItalic r:id="rId4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-boldItalic.fntdata"/><Relationship Id="rId20" Type="http://schemas.openxmlformats.org/officeDocument/2006/relationships/slide" Target="slides/slide14.xml"/><Relationship Id="rId42" Type="http://schemas.openxmlformats.org/officeDocument/2006/relationships/font" Target="fonts/Lato-bold.fntdata"/><Relationship Id="rId41" Type="http://schemas.openxmlformats.org/officeDocument/2006/relationships/font" Target="fonts/Lato-regular.fntdata"/><Relationship Id="rId22" Type="http://schemas.openxmlformats.org/officeDocument/2006/relationships/slide" Target="slides/slide16.xml"/><Relationship Id="rId44" Type="http://schemas.openxmlformats.org/officeDocument/2006/relationships/font" Target="fonts/Lato-boldItalic.fntdata"/><Relationship Id="rId21" Type="http://schemas.openxmlformats.org/officeDocument/2006/relationships/slide" Target="slides/slide15.xml"/><Relationship Id="rId43" Type="http://schemas.openxmlformats.org/officeDocument/2006/relationships/font" Target="fonts/Lato-italic.fntdata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font" Target="fonts/Roboto-regular.fntdata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font" Target="fonts/Roboto-italic.fntdata"/><Relationship Id="rId12" Type="http://schemas.openxmlformats.org/officeDocument/2006/relationships/slide" Target="slides/slide6.xml"/><Relationship Id="rId34" Type="http://schemas.openxmlformats.org/officeDocument/2006/relationships/font" Target="fonts/Roboto-bold.fntdata"/><Relationship Id="rId15" Type="http://schemas.openxmlformats.org/officeDocument/2006/relationships/slide" Target="slides/slide9.xml"/><Relationship Id="rId37" Type="http://schemas.openxmlformats.org/officeDocument/2006/relationships/font" Target="fonts/Montserrat-regular.fntdata"/><Relationship Id="rId14" Type="http://schemas.openxmlformats.org/officeDocument/2006/relationships/slide" Target="slides/slide8.xml"/><Relationship Id="rId36" Type="http://schemas.openxmlformats.org/officeDocument/2006/relationships/font" Target="fonts/Roboto-boldItalic.fntdata"/><Relationship Id="rId17" Type="http://schemas.openxmlformats.org/officeDocument/2006/relationships/slide" Target="slides/slide11.xml"/><Relationship Id="rId39" Type="http://schemas.openxmlformats.org/officeDocument/2006/relationships/font" Target="fonts/Montserrat-italic.fntdata"/><Relationship Id="rId16" Type="http://schemas.openxmlformats.org/officeDocument/2006/relationships/slide" Target="slides/slide10.xml"/><Relationship Id="rId38" Type="http://schemas.openxmlformats.org/officeDocument/2006/relationships/font" Target="fonts/Montserrat-bold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258b0eecbdb_4_2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5" name="Google Shape;445;g258b0eecbdb_4_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258b0eecbdb_4_2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5" name="Google Shape;595;g258b0eecbdb_4_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g258b0eecbdb_4_4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7" name="Google Shape;637;g258b0eecbdb_4_4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258b0eecbdb_4_4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6" name="Google Shape;656;g258b0eecbdb_4_4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g1e4ca1b780f_5_4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0" name="Google Shape;670;g1e4ca1b780f_5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g258b0eecbdb_4_47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7" name="Google Shape;677;g258b0eecbdb_4_4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g258b0eecbdb_4_48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0" name="Google Shape;690;g258b0eecbdb_4_4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g258b0eecbdb_4_49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3" name="Google Shape;703;g258b0eecbdb_4_4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g258b0eecbdb_4_5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7" name="Google Shape;717;g258b0eecbdb_4_5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g258b0eecbdb_4_43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6" name="Google Shape;726;g258b0eecbdb_4_4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g258b0eecbdb_4_45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0" name="Google Shape;740;g258b0eecbdb_4_4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258b0eecbdb_4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1" name="Google Shape;451;g258b0eecbdb_4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g258b0eecbdb_4_46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4" name="Google Shape;754;g258b0eecbdb_4_4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g258b0eecbdb_4_2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7" name="Google Shape;767;g258b0eecbdb_4_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g1e4ca1b780f_3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05" name="Google Shape;805;g1e4ca1b780f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g1e4ca1b780f_3_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14" name="Google Shape;814;g1e4ca1b780f_3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0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g1e4ca1b780f_3_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22" name="Google Shape;822;g1e4ca1b780f_3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g1e4ca1b780f_3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9" name="Google Shape;829;g1e4ca1b780f_3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3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g258b0eecbdb_4_5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35" name="Google Shape;835;g258b0eecbdb_4_5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258b0eecbdb_4_2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9" name="Google Shape;459;g258b0eecbdb_4_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258b0eecbdb_4_2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5" name="Google Shape;465;g258b0eecbdb_4_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258b0eecbdb_4_2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7" name="Google Shape;487;g258b0eecbdb_4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258b0eecbdb_4_2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8" name="Google Shape;498;g258b0eecbdb_4_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258b0eecbdb_4_3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3" name="Google Shape;533;g258b0eecbdb_4_3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258b0eecbdb_4_5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6" name="Google Shape;556;g258b0eecbdb_4_5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258b0eecbdb_4_2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8" name="Google Shape;588;g258b0eecbdb_4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4.png"/><Relationship Id="rId3" Type="http://schemas.openxmlformats.org/officeDocument/2006/relationships/image" Target="../media/image4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5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4.png"/><Relationship Id="rId3" Type="http://schemas.openxmlformats.org/officeDocument/2006/relationships/image" Target="../media/image43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5.png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Relationship Id="rId6" Type="http://schemas.openxmlformats.org/officeDocument/2006/relationships/slide" Target="/ppt/slides/slide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Google Shape;10;p2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Google Shape;11;p2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2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1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Google Shape;171;p1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1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Google Shape;17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79" name="Google Shape;179;p13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3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3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1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Google Shape;20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06" name="Google Shape;206;p14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4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4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4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Google Shape;213;p16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1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17" name="Google Shape;217;p16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6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6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229" name="Google Shape;229;p18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230" name="Google Shape;230;p18"/>
          <p:cNvPicPr preferRelativeResize="0"/>
          <p:nvPr/>
        </p:nvPicPr>
        <p:blipFill rotWithShape="1">
          <a:blip r:embed="rId3">
            <a:alphaModFix amt="31000"/>
          </a:blip>
          <a:srcRect b="11296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231" name="Google Shape;231;p18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232" name="Google Shape;232;p18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233" name="Google Shape;233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34" name="Google Shape;234;p18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p18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7" name="Google Shape;237;p19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38" name="Google Shape;238;p19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137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39;p19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137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0;p19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1;p19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242;p19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43;p19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244;p19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245;p19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19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247;p19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248;p19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249;p19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0;p19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251;p19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2;p19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53;p19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54;p19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55;p19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6" name="Google Shape;256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57" name="Google Shape;257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3">
  <p:cSld name="TITLE_AND_BODY_1"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59" name="Google Shape;259;p20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4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60" name="Google Shape;260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61" name="Google Shape;261;p20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62" name="Google Shape;262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63" name="Google Shape;263;p20">
            <a:hlinkClick action="ppaction://hlinksldjump" r:id="rId3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20">
            <a:hlinkClick action="ppaction://hlinksldjump" r:id="rId4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20">
            <a:hlinkClick action="ppaction://hlinksldjump" r:id="rId5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p20">
            <a:hlinkClick action="ppaction://hlinksldjump" r:id="rId6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67" name="Google Shape;267;p20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268" name="Google Shape;268;p2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69;p2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1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21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p21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21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75" name="Google Shape;275;p21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276" name="Google Shape;276;p21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77;p21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8" name="Google Shape;278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79" name="Google Shape;279;p21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80" name="Google Shape;280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39" name="Google Shape;39;p3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22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22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p22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p22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6" name="Google Shape;286;p22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287" name="Google Shape;287;p2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88;p2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9" name="Google Shape;289;p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0" name="Google Shape;290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2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" name="Google Shape;293;p2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p2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2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96" name="Google Shape;296;p23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297" name="Google Shape;297;p23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298;p23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9" name="Google Shape;299;p23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0" name="Google Shape;300;p23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301" name="Google Shape;301;p23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2" name="Google Shape;302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1">
  <p:cSld name="TITLE_AND_BODY_2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24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05" name="Google Shape;305;p24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p24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07" name="Google Shape;307;p24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" name="Google Shape;308;p24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p24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" name="Google Shape;310;p24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11" name="Google Shape;311;p24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312" name="Google Shape;312;p2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" name="Google Shape;313;p2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4" name="Google Shape;314;p24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315" name="Google Shape;315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2">
  <p:cSld name="TITLE_AND_BODY_2_1"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25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18" name="Google Shape;318;p25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" name="Google Shape;319;p25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" name="Google Shape;320;p25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p25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25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23" name="Google Shape;323;p25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324" name="Google Shape;324;p2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" name="Google Shape;325;p2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26" name="Google Shape;326;p25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327" name="Google Shape;327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328" name="Google Shape;328;p25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26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26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" name="Google Shape;332;p26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" name="Google Shape;333;p26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34" name="Google Shape;334;p26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335" name="Google Shape;335;p2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" name="Google Shape;336;p2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37" name="Google Shape;337;p26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8" name="Google Shape;338;p26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39" name="Google Shape;339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1" name="Google Shape;341;p27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342" name="Google Shape;342;p27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137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" name="Google Shape;343;p27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137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" name="Google Shape;344;p27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" name="Google Shape;345;p27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" name="Google Shape;346;p27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" name="Google Shape;347;p27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" name="Google Shape;348;p27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" name="Google Shape;349;p27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" name="Google Shape;350;p27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" name="Google Shape;351;p27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" name="Google Shape;352;p27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" name="Google Shape;353;p27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" name="Google Shape;354;p27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" name="Google Shape;355;p27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" name="Google Shape;356;p27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" name="Google Shape;357;p27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" name="Google Shape;358;p27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" name="Google Shape;359;p27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0" name="Google Shape;360;p27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61" name="Google Shape;361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362" name="Google Shape;362;p27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" name="Google Shape;363;p27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" name="Google Shape;364;p27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5" name="Google Shape;365;p27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8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" name="Google Shape;368;p28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9" name="Google Shape;369;p28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0" name="Google Shape;370;p28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71" name="Google Shape;371;p28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372" name="Google Shape;372;p2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" name="Google Shape;373;p2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74" name="Google Shape;374;p2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75" name="Google Shape;375;p2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76" name="Google Shape;376;p2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77" name="Google Shape;377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29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" name="Google Shape;380;p29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1" name="Google Shape;381;p29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Google Shape;382;p29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83" name="Google Shape;383;p29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384" name="Google Shape;384;p29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137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" name="Google Shape;385;p29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137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" name="Google Shape;386;p29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" name="Google Shape;387;p29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" name="Google Shape;388;p29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" name="Google Shape;389;p29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" name="Google Shape;390;p29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" name="Google Shape;391;p29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" name="Google Shape;392;p29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" name="Google Shape;393;p29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" name="Google Shape;394;p29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" name="Google Shape;395;p29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" name="Google Shape;396;p29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" name="Google Shape;397;p29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" name="Google Shape;398;p29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" name="Google Shape;399;p29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" name="Google Shape;400;p29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" name="Google Shape;401;p29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02" name="Google Shape;402;p29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3" name="Google Shape;403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5" name="Google Shape;405;p3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406" name="Google Shape;406;p3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41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" name="Google Shape;407;p3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41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08" name="Google Shape;408;p3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409" name="Google Shape;409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410" name="Google Shape;410;p30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30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2" name="Google Shape;412;p30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30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5" name="Google Shape;415;p3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16" name="Google Shape;416;p3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137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" name="Google Shape;417;p3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137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" name="Google Shape;418;p3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" name="Google Shape;419;p3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" name="Google Shape;420;p3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" name="Google Shape;421;p3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" name="Google Shape;422;p3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" name="Google Shape;423;p3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" name="Google Shape;424;p3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" name="Google Shape;425;p3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" name="Google Shape;426;p3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" name="Google Shape;427;p3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" name="Google Shape;428;p3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" name="Google Shape;429;p3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" name="Google Shape;430;p3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" name="Google Shape;431;p3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" name="Google Shape;432;p3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" name="Google Shape;433;p3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34" name="Google Shape;434;p3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435" name="Google Shape;435;p3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36" name="Google Shape;436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437" name="Google Shape;437;p31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8" name="Google Shape;438;p31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9" name="Google Shape;439;p31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0" name="Google Shape;440;p31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64" name="Google Shape;64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6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6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6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6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6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01" name="Google Shape;101;p7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8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0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0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1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3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30.xml"/><Relationship Id="rId14" Type="http://schemas.openxmlformats.org/officeDocument/2006/relationships/slideLayout" Target="../slideLayouts/slideLayout29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2.xml"/><Relationship Id="rId8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26" name="Google Shape;226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b="0" i="0" sz="13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227" name="Google Shape;227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  <p:sldLayoutId id="2147483677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openthread.io/?hl=pt-br" TargetMode="External"/><Relationship Id="rId4" Type="http://schemas.openxmlformats.org/officeDocument/2006/relationships/image" Target="../media/image11.jpg"/><Relationship Id="rId9" Type="http://schemas.openxmlformats.org/officeDocument/2006/relationships/image" Target="../media/image25.png"/><Relationship Id="rId5" Type="http://schemas.openxmlformats.org/officeDocument/2006/relationships/image" Target="../media/image14.png"/><Relationship Id="rId6" Type="http://schemas.openxmlformats.org/officeDocument/2006/relationships/image" Target="../media/image19.jpg"/><Relationship Id="rId7" Type="http://schemas.openxmlformats.org/officeDocument/2006/relationships/image" Target="../media/image18.png"/><Relationship Id="rId8" Type="http://schemas.openxmlformats.org/officeDocument/2006/relationships/image" Target="../media/image2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jpg"/><Relationship Id="rId4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9.jpg"/><Relationship Id="rId4" Type="http://schemas.openxmlformats.org/officeDocument/2006/relationships/image" Target="../media/image2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1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jpg"/><Relationship Id="rId4" Type="http://schemas.openxmlformats.org/officeDocument/2006/relationships/image" Target="../media/image1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9.jpg"/><Relationship Id="rId4" Type="http://schemas.openxmlformats.org/officeDocument/2006/relationships/image" Target="../media/image2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9.jpg"/><Relationship Id="rId4" Type="http://schemas.openxmlformats.org/officeDocument/2006/relationships/image" Target="../media/image23.png"/><Relationship Id="rId5" Type="http://schemas.openxmlformats.org/officeDocument/2006/relationships/image" Target="../media/image3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0.png"/><Relationship Id="rId4" Type="http://schemas.openxmlformats.org/officeDocument/2006/relationships/image" Target="../media/image3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9.jpg"/><Relationship Id="rId4" Type="http://schemas.openxmlformats.org/officeDocument/2006/relationships/image" Target="../media/image25.png"/><Relationship Id="rId5" Type="http://schemas.openxmlformats.org/officeDocument/2006/relationships/image" Target="../media/image3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9.jpg"/><Relationship Id="rId4" Type="http://schemas.openxmlformats.org/officeDocument/2006/relationships/image" Target="../media/image33.png"/><Relationship Id="rId5" Type="http://schemas.openxmlformats.org/officeDocument/2006/relationships/image" Target="../media/image3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.xml"/><Relationship Id="rId3" Type="http://schemas.openxmlformats.org/officeDocument/2006/relationships/slide" Target="/ppt/slides/slide3.xml"/><Relationship Id="rId4" Type="http://schemas.openxmlformats.org/officeDocument/2006/relationships/slide" Target="/ppt/slides/slide4.xml"/><Relationship Id="rId9" Type="http://schemas.openxmlformats.org/officeDocument/2006/relationships/image" Target="../media/image2.jpg"/><Relationship Id="rId5" Type="http://schemas.openxmlformats.org/officeDocument/2006/relationships/slide" Target="/ppt/slides/slide5.xml"/><Relationship Id="rId6" Type="http://schemas.openxmlformats.org/officeDocument/2006/relationships/slide" Target="/ppt/slides/slide6.xml"/><Relationship Id="rId7" Type="http://schemas.openxmlformats.org/officeDocument/2006/relationships/slide" Target="/ppt/slides/slide9.xml"/><Relationship Id="rId8" Type="http://schemas.openxmlformats.org/officeDocument/2006/relationships/slide" Target="/ppt/slides/slide10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9.jpg"/><Relationship Id="rId4" Type="http://schemas.openxmlformats.org/officeDocument/2006/relationships/image" Target="../media/image2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9.jpg"/><Relationship Id="rId4" Type="http://schemas.openxmlformats.org/officeDocument/2006/relationships/image" Target="../media/image42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9.jpg"/><Relationship Id="rId4" Type="http://schemas.openxmlformats.org/officeDocument/2006/relationships/image" Target="../media/image38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0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1.jpg"/><Relationship Id="rId4" Type="http://schemas.openxmlformats.org/officeDocument/2006/relationships/image" Target="../media/image14.png"/><Relationship Id="rId5" Type="http://schemas.openxmlformats.org/officeDocument/2006/relationships/image" Target="../media/image19.jpg"/><Relationship Id="rId6" Type="http://schemas.openxmlformats.org/officeDocument/2006/relationships/image" Target="../media/image18.png"/><Relationship Id="rId7" Type="http://schemas.openxmlformats.org/officeDocument/2006/relationships/image" Target="../media/image20.png"/><Relationship Id="rId8" Type="http://schemas.openxmlformats.org/officeDocument/2006/relationships/image" Target="../media/image2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1" Type="http://schemas.openxmlformats.org/officeDocument/2006/relationships/image" Target="../media/image9.png"/><Relationship Id="rId10" Type="http://schemas.openxmlformats.org/officeDocument/2006/relationships/image" Target="../media/image7.png"/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png"/><Relationship Id="rId4" Type="http://schemas.openxmlformats.org/officeDocument/2006/relationships/image" Target="../media/image8.png"/><Relationship Id="rId9" Type="http://schemas.openxmlformats.org/officeDocument/2006/relationships/image" Target="../media/image12.png"/><Relationship Id="rId5" Type="http://schemas.openxmlformats.org/officeDocument/2006/relationships/image" Target="../media/image3.png"/><Relationship Id="rId6" Type="http://schemas.openxmlformats.org/officeDocument/2006/relationships/image" Target="../media/image10.jpg"/><Relationship Id="rId7" Type="http://schemas.openxmlformats.org/officeDocument/2006/relationships/image" Target="../media/image4.png"/><Relationship Id="rId8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33"/>
          <p:cNvSpPr txBox="1"/>
          <p:nvPr>
            <p:ph type="ctrTitle"/>
          </p:nvPr>
        </p:nvSpPr>
        <p:spPr>
          <a:xfrm>
            <a:off x="2911925" y="819800"/>
            <a:ext cx="5017500" cy="2007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pt-BR" sz="3000">
                <a:latin typeface="Arial"/>
                <a:ea typeface="Arial"/>
                <a:cs typeface="Arial"/>
                <a:sym typeface="Arial"/>
              </a:rPr>
              <a:t>PROJETO DE SISTEMAS EMBARCADOS</a:t>
            </a:r>
            <a:endParaRPr sz="3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t/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latin typeface="Arial"/>
                <a:ea typeface="Arial"/>
                <a:cs typeface="Arial"/>
                <a:sym typeface="Arial"/>
              </a:rPr>
              <a:t>PORTABILIDADE DO PROJETO PLATAFORMA SAMR21</a:t>
            </a:r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8" name="Google Shape;448;p33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300"/>
              <a:buNone/>
            </a:pPr>
            <a:r>
              <a:rPr lang="pt-BR" sz="1200">
                <a:latin typeface="Arial"/>
                <a:ea typeface="Arial"/>
                <a:cs typeface="Arial"/>
                <a:sym typeface="Arial"/>
              </a:rPr>
              <a:t>Equipe HALL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42"/>
          <p:cNvSpPr txBox="1"/>
          <p:nvPr>
            <p:ph type="title"/>
          </p:nvPr>
        </p:nvSpPr>
        <p:spPr>
          <a:xfrm>
            <a:off x="1297500" y="393750"/>
            <a:ext cx="7038900" cy="540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pt-BR" sz="3000">
                <a:latin typeface="Arial"/>
                <a:ea typeface="Arial"/>
                <a:cs typeface="Arial"/>
                <a:sym typeface="Arial"/>
              </a:rPr>
              <a:t>Ferramentas utilizadas</a:t>
            </a:r>
            <a:endParaRPr sz="3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8" name="Google Shape;598;p42"/>
          <p:cNvSpPr txBox="1"/>
          <p:nvPr>
            <p:ph idx="2" type="body"/>
          </p:nvPr>
        </p:nvSpPr>
        <p:spPr>
          <a:xfrm>
            <a:off x="289250" y="1656775"/>
            <a:ext cx="3228000" cy="201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●"/>
            </a:pPr>
            <a:r>
              <a:rPr lang="pt-BR" sz="1200">
                <a:latin typeface="Arial"/>
                <a:ea typeface="Arial"/>
                <a:cs typeface="Arial"/>
                <a:sym typeface="Arial"/>
              </a:rPr>
              <a:t>Software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○"/>
            </a:pPr>
            <a:r>
              <a:rPr lang="pt-BR" sz="1200"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/>
              </a:rPr>
              <a:t>OpenTherad</a:t>
            </a:r>
            <a:r>
              <a:rPr lang="pt-BR" sz="1200">
                <a:latin typeface="Arial"/>
                <a:ea typeface="Arial"/>
                <a:cs typeface="Arial"/>
                <a:sym typeface="Arial"/>
              </a:rPr>
              <a:t>;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○"/>
            </a:pPr>
            <a:r>
              <a:rPr lang="pt-BR" sz="1200">
                <a:latin typeface="Arial"/>
                <a:ea typeface="Arial"/>
                <a:cs typeface="Arial"/>
                <a:sym typeface="Arial"/>
              </a:rPr>
              <a:t>Doxygen;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○"/>
            </a:pPr>
            <a:r>
              <a:rPr lang="pt-BR" sz="1200">
                <a:latin typeface="Arial"/>
                <a:ea typeface="Arial"/>
                <a:cs typeface="Arial"/>
                <a:sym typeface="Arial"/>
              </a:rPr>
              <a:t>Microchip Studio;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○"/>
            </a:pPr>
            <a:r>
              <a:rPr lang="pt-BR" sz="1200">
                <a:latin typeface="Arial"/>
                <a:ea typeface="Arial"/>
                <a:cs typeface="Arial"/>
                <a:sym typeface="Arial"/>
              </a:rPr>
              <a:t>Docker;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○"/>
            </a:pPr>
            <a:r>
              <a:rPr lang="pt-BR" sz="1200">
                <a:latin typeface="Arial"/>
                <a:ea typeface="Arial"/>
                <a:cs typeface="Arial"/>
                <a:sym typeface="Arial"/>
              </a:rPr>
              <a:t>Linux Ubuntu 18.04.6.</a:t>
            </a:r>
            <a:br>
              <a:rPr lang="pt-BR" sz="1200">
                <a:latin typeface="Arial"/>
                <a:ea typeface="Arial"/>
                <a:cs typeface="Arial"/>
                <a:sym typeface="Arial"/>
              </a:rPr>
            </a:b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●"/>
            </a:pPr>
            <a:r>
              <a:rPr lang="pt-BR" sz="1200">
                <a:latin typeface="Arial"/>
                <a:ea typeface="Arial"/>
                <a:cs typeface="Arial"/>
                <a:sym typeface="Arial"/>
              </a:rPr>
              <a:t>Hardware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○"/>
            </a:pPr>
            <a:r>
              <a:rPr lang="pt-BR" sz="1200">
                <a:latin typeface="Arial"/>
                <a:ea typeface="Arial"/>
                <a:cs typeface="Arial"/>
                <a:sym typeface="Arial"/>
              </a:rPr>
              <a:t>ARM SAM R21 Xplorer Pro;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○"/>
            </a:pPr>
            <a:r>
              <a:rPr lang="pt-BR" sz="1200">
                <a:latin typeface="Arial"/>
                <a:ea typeface="Arial"/>
                <a:cs typeface="Arial"/>
                <a:sym typeface="Arial"/>
              </a:rPr>
              <a:t>Sensor Atmel 42078-IO1;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○"/>
            </a:pPr>
            <a:r>
              <a:rPr lang="pt-BR" sz="1200">
                <a:latin typeface="Arial"/>
                <a:ea typeface="Arial"/>
                <a:cs typeface="Arial"/>
                <a:sym typeface="Arial"/>
              </a:rPr>
              <a:t>Sensor Atmel BNO055-AN011. 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99" name="Google Shape;599;p42"/>
          <p:cNvGrpSpPr/>
          <p:nvPr/>
        </p:nvGrpSpPr>
        <p:grpSpPr>
          <a:xfrm>
            <a:off x="3517188" y="1656777"/>
            <a:ext cx="3462484" cy="2672600"/>
            <a:chOff x="3553042" y="1657806"/>
            <a:chExt cx="3461100" cy="2671532"/>
          </a:xfrm>
        </p:grpSpPr>
        <p:sp>
          <p:nvSpPr>
            <p:cNvPr id="600" name="Google Shape;600;p42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1" name="Google Shape;601;p42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2" name="Google Shape;602;p42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3" name="Google Shape;603;p42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4" name="Google Shape;604;p42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5" name="Google Shape;605;p42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6" name="Google Shape;606;p42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7" name="Google Shape;607;p42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descr="QuickTip.jpg" id="608" name="Google Shape;608;p42"/>
          <p:cNvPicPr preferRelativeResize="0"/>
          <p:nvPr/>
        </p:nvPicPr>
        <p:blipFill rotWithShape="1">
          <a:blip r:embed="rId4">
            <a:alphaModFix/>
          </a:blip>
          <a:srcRect b="7264" l="0" r="0" t="7263"/>
          <a:stretch/>
        </p:blipFill>
        <p:spPr>
          <a:xfrm>
            <a:off x="3570069" y="1713899"/>
            <a:ext cx="3356400" cy="1912500"/>
          </a:xfrm>
          <a:prstGeom prst="rect">
            <a:avLst/>
          </a:prstGeom>
          <a:noFill/>
          <a:ln>
            <a:noFill/>
          </a:ln>
        </p:spPr>
      </p:pic>
      <p:sp>
        <p:nvSpPr>
          <p:cNvPr id="609" name="Google Shape;609;p42"/>
          <p:cNvSpPr/>
          <p:nvPr/>
        </p:nvSpPr>
        <p:spPr>
          <a:xfrm flipH="1">
            <a:off x="3569929" y="1714948"/>
            <a:ext cx="3356400" cy="1910100"/>
          </a:xfrm>
          <a:prstGeom prst="rtTriangle">
            <a:avLst/>
          </a:prstGeom>
          <a:solidFill>
            <a:srgbClr val="000000">
              <a:alpha val="431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10" name="Google Shape;610;p42"/>
          <p:cNvPicPr preferRelativeResize="0"/>
          <p:nvPr/>
        </p:nvPicPr>
        <p:blipFill rotWithShape="1">
          <a:blip r:embed="rId5">
            <a:alphaModFix/>
          </a:blip>
          <a:srcRect b="0" l="67894" r="0" t="0"/>
          <a:stretch/>
        </p:blipFill>
        <p:spPr>
          <a:xfrm>
            <a:off x="3568550" y="1716000"/>
            <a:ext cx="3356399" cy="19100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11" name="Google Shape;611;p42"/>
          <p:cNvGrpSpPr/>
          <p:nvPr/>
        </p:nvGrpSpPr>
        <p:grpSpPr>
          <a:xfrm rot="-5400000">
            <a:off x="7532758" y="2627109"/>
            <a:ext cx="1122449" cy="1668667"/>
            <a:chOff x="6505573" y="2745170"/>
            <a:chExt cx="1122000" cy="1668000"/>
          </a:xfrm>
        </p:grpSpPr>
        <p:sp>
          <p:nvSpPr>
            <p:cNvPr id="612" name="Google Shape;612;p42"/>
            <p:cNvSpPr/>
            <p:nvPr/>
          </p:nvSpPr>
          <p:spPr>
            <a:xfrm>
              <a:off x="6517841" y="2745170"/>
              <a:ext cx="1109700" cy="16680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41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3" name="Google Shape;613;p42"/>
            <p:cNvSpPr/>
            <p:nvPr/>
          </p:nvSpPr>
          <p:spPr>
            <a:xfrm rot="-5400000">
              <a:off x="6238873" y="3024453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4" name="Google Shape;614;p42"/>
            <p:cNvSpPr/>
            <p:nvPr/>
          </p:nvSpPr>
          <p:spPr>
            <a:xfrm rot="-5400000">
              <a:off x="6238873" y="3012061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5" name="Google Shape;615;p42"/>
            <p:cNvSpPr/>
            <p:nvPr/>
          </p:nvSpPr>
          <p:spPr>
            <a:xfrm>
              <a:off x="6954127" y="4329594"/>
              <a:ext cx="224700" cy="315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descr="offset_comp_342327_edited.jpg" id="616" name="Google Shape;616;p42"/>
          <p:cNvPicPr preferRelativeResize="0"/>
          <p:nvPr/>
        </p:nvPicPr>
        <p:blipFill rotWithShape="1">
          <a:blip r:embed="rId6">
            <a:alphaModFix/>
          </a:blip>
          <a:srcRect b="16019" l="53168" r="26237" t="53058"/>
          <a:stretch/>
        </p:blipFill>
        <p:spPr>
          <a:xfrm rot="-5400000">
            <a:off x="7502951" y="2731536"/>
            <a:ext cx="1122300" cy="1461000"/>
          </a:xfrm>
          <a:prstGeom prst="rect">
            <a:avLst/>
          </a:prstGeom>
          <a:noFill/>
          <a:ln>
            <a:noFill/>
          </a:ln>
        </p:spPr>
      </p:pic>
      <p:sp>
        <p:nvSpPr>
          <p:cNvPr id="617" name="Google Shape;617;p42"/>
          <p:cNvSpPr/>
          <p:nvPr/>
        </p:nvSpPr>
        <p:spPr>
          <a:xfrm flipH="1" rot="-5400000">
            <a:off x="7503190" y="2731702"/>
            <a:ext cx="1122300" cy="1461000"/>
          </a:xfrm>
          <a:prstGeom prst="rtTriangle">
            <a:avLst/>
          </a:prstGeom>
          <a:solidFill>
            <a:srgbClr val="000000">
              <a:alpha val="431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18" name="Google Shape;618;p4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384120" y="2900225"/>
            <a:ext cx="1410730" cy="11224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19" name="Google Shape;619;p42"/>
          <p:cNvGrpSpPr/>
          <p:nvPr/>
        </p:nvGrpSpPr>
        <p:grpSpPr>
          <a:xfrm>
            <a:off x="6299750" y="3059851"/>
            <a:ext cx="1122449" cy="1668667"/>
            <a:chOff x="6505573" y="2745170"/>
            <a:chExt cx="1122000" cy="1668000"/>
          </a:xfrm>
        </p:grpSpPr>
        <p:sp>
          <p:nvSpPr>
            <p:cNvPr id="620" name="Google Shape;620;p42"/>
            <p:cNvSpPr/>
            <p:nvPr/>
          </p:nvSpPr>
          <p:spPr>
            <a:xfrm>
              <a:off x="6517841" y="2745170"/>
              <a:ext cx="1109700" cy="16680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41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1" name="Google Shape;621;p42"/>
            <p:cNvSpPr/>
            <p:nvPr/>
          </p:nvSpPr>
          <p:spPr>
            <a:xfrm rot="-5400000">
              <a:off x="6238873" y="3024453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2" name="Google Shape;622;p42"/>
            <p:cNvSpPr/>
            <p:nvPr/>
          </p:nvSpPr>
          <p:spPr>
            <a:xfrm rot="-5400000">
              <a:off x="6238873" y="3012061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3" name="Google Shape;623;p42"/>
            <p:cNvSpPr/>
            <p:nvPr/>
          </p:nvSpPr>
          <p:spPr>
            <a:xfrm>
              <a:off x="6954127" y="4329594"/>
              <a:ext cx="224700" cy="315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descr="offset_comp_342327_edited.jpg" id="624" name="Google Shape;624;p42"/>
          <p:cNvPicPr preferRelativeResize="0"/>
          <p:nvPr/>
        </p:nvPicPr>
        <p:blipFill rotWithShape="1">
          <a:blip r:embed="rId6">
            <a:alphaModFix/>
          </a:blip>
          <a:srcRect b="16019" l="53168" r="26237" t="53058"/>
          <a:stretch/>
        </p:blipFill>
        <p:spPr>
          <a:xfrm>
            <a:off x="6299231" y="3133802"/>
            <a:ext cx="1122300" cy="146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Google Shape;625;p42"/>
          <p:cNvPicPr preferRelativeResize="0"/>
          <p:nvPr/>
        </p:nvPicPr>
        <p:blipFill rotWithShape="1">
          <a:blip r:embed="rId8">
            <a:alphaModFix/>
          </a:blip>
          <a:srcRect b="6255" l="24726" r="30777" t="4616"/>
          <a:stretch/>
        </p:blipFill>
        <p:spPr>
          <a:xfrm>
            <a:off x="6299900" y="3143900"/>
            <a:ext cx="1122300" cy="1450900"/>
          </a:xfrm>
          <a:prstGeom prst="rect">
            <a:avLst/>
          </a:prstGeom>
          <a:noFill/>
          <a:ln>
            <a:noFill/>
          </a:ln>
        </p:spPr>
      </p:pic>
      <p:sp>
        <p:nvSpPr>
          <p:cNvPr id="626" name="Google Shape;626;p42"/>
          <p:cNvSpPr/>
          <p:nvPr/>
        </p:nvSpPr>
        <p:spPr>
          <a:xfrm flipH="1">
            <a:off x="6299065" y="3134042"/>
            <a:ext cx="1122300" cy="1461000"/>
          </a:xfrm>
          <a:prstGeom prst="rtTriangle">
            <a:avLst/>
          </a:prstGeom>
          <a:solidFill>
            <a:srgbClr val="000000">
              <a:alpha val="431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27" name="Google Shape;627;p42"/>
          <p:cNvGrpSpPr/>
          <p:nvPr/>
        </p:nvGrpSpPr>
        <p:grpSpPr>
          <a:xfrm rot="-5400000">
            <a:off x="7252783" y="3668934"/>
            <a:ext cx="1122449" cy="1668667"/>
            <a:chOff x="6505573" y="2745170"/>
            <a:chExt cx="1122000" cy="1668000"/>
          </a:xfrm>
        </p:grpSpPr>
        <p:sp>
          <p:nvSpPr>
            <p:cNvPr id="628" name="Google Shape;628;p42"/>
            <p:cNvSpPr/>
            <p:nvPr/>
          </p:nvSpPr>
          <p:spPr>
            <a:xfrm>
              <a:off x="6517841" y="2745170"/>
              <a:ext cx="1109700" cy="16680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41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9" name="Google Shape;629;p42"/>
            <p:cNvSpPr/>
            <p:nvPr/>
          </p:nvSpPr>
          <p:spPr>
            <a:xfrm rot="-5400000">
              <a:off x="6238873" y="3024453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0" name="Google Shape;630;p42"/>
            <p:cNvSpPr/>
            <p:nvPr/>
          </p:nvSpPr>
          <p:spPr>
            <a:xfrm rot="-5400000">
              <a:off x="6238873" y="3012061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1" name="Google Shape;631;p42"/>
            <p:cNvSpPr/>
            <p:nvPr/>
          </p:nvSpPr>
          <p:spPr>
            <a:xfrm>
              <a:off x="6954127" y="4329594"/>
              <a:ext cx="224700" cy="315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descr="offset_comp_342327_edited.jpg" id="632" name="Google Shape;632;p42"/>
          <p:cNvPicPr preferRelativeResize="0"/>
          <p:nvPr/>
        </p:nvPicPr>
        <p:blipFill rotWithShape="1">
          <a:blip r:embed="rId6">
            <a:alphaModFix/>
          </a:blip>
          <a:srcRect b="16019" l="53168" r="26237" t="53058"/>
          <a:stretch/>
        </p:blipFill>
        <p:spPr>
          <a:xfrm rot="-5400000">
            <a:off x="7222976" y="3773361"/>
            <a:ext cx="1122300" cy="1461000"/>
          </a:xfrm>
          <a:prstGeom prst="rect">
            <a:avLst/>
          </a:prstGeom>
          <a:noFill/>
          <a:ln>
            <a:noFill/>
          </a:ln>
        </p:spPr>
      </p:pic>
      <p:sp>
        <p:nvSpPr>
          <p:cNvPr id="633" name="Google Shape;633;p42"/>
          <p:cNvSpPr/>
          <p:nvPr/>
        </p:nvSpPr>
        <p:spPr>
          <a:xfrm flipH="1" rot="-5400000">
            <a:off x="7223215" y="3773527"/>
            <a:ext cx="1122300" cy="1461000"/>
          </a:xfrm>
          <a:prstGeom prst="rtTriangle">
            <a:avLst/>
          </a:prstGeom>
          <a:solidFill>
            <a:srgbClr val="000000">
              <a:alpha val="431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34" name="Google Shape;634;p42"/>
          <p:cNvPicPr preferRelativeResize="0"/>
          <p:nvPr/>
        </p:nvPicPr>
        <p:blipFill rotWithShape="1">
          <a:blip r:embed="rId9">
            <a:alphaModFix/>
          </a:blip>
          <a:srcRect b="5606" l="5032" r="7744" t="8252"/>
          <a:stretch/>
        </p:blipFill>
        <p:spPr>
          <a:xfrm>
            <a:off x="7183828" y="3942050"/>
            <a:ext cx="1310446" cy="1122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43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pt-BR" sz="3000">
                <a:latin typeface="Arial"/>
                <a:ea typeface="Arial"/>
                <a:cs typeface="Arial"/>
                <a:sym typeface="Arial"/>
              </a:rPr>
              <a:t>OPENTHREAD</a:t>
            </a:r>
            <a:endParaRPr sz="3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0" name="Google Shape;640;p43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pt-BR" sz="1200">
                <a:latin typeface="Arial"/>
                <a:ea typeface="Arial"/>
                <a:cs typeface="Arial"/>
                <a:sym typeface="Arial"/>
              </a:rPr>
              <a:t>O OpenThread lançado pelo Google é uma implementação de código aberto do Thread.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1" name="Google Shape;641;p43"/>
          <p:cNvSpPr txBox="1"/>
          <p:nvPr>
            <p:ph idx="1" type="body"/>
          </p:nvPr>
        </p:nvSpPr>
        <p:spPr>
          <a:xfrm>
            <a:off x="6451275" y="1924850"/>
            <a:ext cx="2551200" cy="179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 sz="1200">
                <a:latin typeface="Arial"/>
                <a:ea typeface="Arial"/>
                <a:cs typeface="Arial"/>
                <a:sym typeface="Arial"/>
              </a:rPr>
              <a:t>RECURSOS: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just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Arial"/>
              <a:buChar char="●"/>
            </a:pPr>
            <a:r>
              <a:rPr lang="pt-BR" sz="1200">
                <a:latin typeface="Arial"/>
                <a:ea typeface="Arial"/>
                <a:cs typeface="Arial"/>
                <a:sym typeface="Arial"/>
              </a:rPr>
              <a:t>Serviços para aplicativos;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●"/>
            </a:pPr>
            <a:r>
              <a:rPr lang="pt-BR" sz="1200">
                <a:latin typeface="Arial"/>
                <a:ea typeface="Arial"/>
                <a:cs typeface="Arial"/>
                <a:sym typeface="Arial"/>
              </a:rPr>
              <a:t>Recursos aprimorados;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●"/>
            </a:pPr>
            <a:r>
              <a:rPr lang="pt-BR" sz="1200">
                <a:latin typeface="Arial"/>
                <a:ea typeface="Arial"/>
                <a:cs typeface="Arial"/>
                <a:sym typeface="Arial"/>
              </a:rPr>
              <a:t>Suporte a coprocessadores;  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●"/>
            </a:pPr>
            <a:r>
              <a:rPr lang="pt-BR" sz="1200">
                <a:latin typeface="Arial"/>
                <a:ea typeface="Arial"/>
                <a:cs typeface="Arial"/>
                <a:sym typeface="Arial"/>
              </a:rPr>
              <a:t>Roteador de borda.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42" name="Google Shape;642;p43"/>
          <p:cNvGrpSpPr/>
          <p:nvPr/>
        </p:nvGrpSpPr>
        <p:grpSpPr>
          <a:xfrm>
            <a:off x="2833760" y="1272110"/>
            <a:ext cx="3461100" cy="2671532"/>
            <a:chOff x="3553042" y="1657806"/>
            <a:chExt cx="3461100" cy="2671532"/>
          </a:xfrm>
        </p:grpSpPr>
        <p:sp>
          <p:nvSpPr>
            <p:cNvPr id="643" name="Google Shape;643;p43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4" name="Google Shape;644;p43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5" name="Google Shape;645;p43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6" name="Google Shape;646;p43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7" name="Google Shape;647;p43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8" name="Google Shape;648;p43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9" name="Google Shape;649;p43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0" name="Google Shape;650;p43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descr="offset_comp_342327_edited.jpg" id="651" name="Google Shape;651;p43"/>
          <p:cNvPicPr preferRelativeResize="0"/>
          <p:nvPr/>
        </p:nvPicPr>
        <p:blipFill rotWithShape="1">
          <a:blip r:embed="rId3">
            <a:alphaModFix/>
          </a:blip>
          <a:srcRect b="9439" l="38930" r="9676" t="56777"/>
          <a:stretch/>
        </p:blipFill>
        <p:spPr>
          <a:xfrm>
            <a:off x="2886903" y="1329319"/>
            <a:ext cx="3355200" cy="1911900"/>
          </a:xfrm>
          <a:prstGeom prst="rect">
            <a:avLst/>
          </a:prstGeom>
          <a:noFill/>
          <a:ln>
            <a:noFill/>
          </a:ln>
        </p:spPr>
      </p:pic>
      <p:sp>
        <p:nvSpPr>
          <p:cNvPr id="652" name="Google Shape;652;p43"/>
          <p:cNvSpPr/>
          <p:nvPr/>
        </p:nvSpPr>
        <p:spPr>
          <a:xfrm flipH="1">
            <a:off x="2886886" y="1330368"/>
            <a:ext cx="3355200" cy="1909800"/>
          </a:xfrm>
          <a:prstGeom prst="rtTriangle">
            <a:avLst/>
          </a:prstGeom>
          <a:solidFill>
            <a:srgbClr val="000000">
              <a:alpha val="431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53" name="Google Shape;653;p43"/>
          <p:cNvPicPr preferRelativeResize="0"/>
          <p:nvPr/>
        </p:nvPicPr>
        <p:blipFill rotWithShape="1">
          <a:blip r:embed="rId4">
            <a:alphaModFix/>
          </a:blip>
          <a:srcRect b="0" l="67894" r="0" t="0"/>
          <a:stretch/>
        </p:blipFill>
        <p:spPr>
          <a:xfrm>
            <a:off x="2880425" y="1330225"/>
            <a:ext cx="3356399" cy="1910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44"/>
          <p:cNvSpPr txBox="1"/>
          <p:nvPr>
            <p:ph idx="2" type="title"/>
          </p:nvPr>
        </p:nvSpPr>
        <p:spPr>
          <a:xfrm>
            <a:off x="1008100" y="459500"/>
            <a:ext cx="7383000" cy="510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pt-BR" sz="3000">
                <a:latin typeface="Arial"/>
                <a:ea typeface="Arial"/>
                <a:cs typeface="Arial"/>
                <a:sym typeface="Arial"/>
              </a:rPr>
              <a:t>MICROCONTROLADOR SAMR21</a:t>
            </a:r>
            <a:endParaRPr sz="3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9" name="Google Shape;659;p44"/>
          <p:cNvSpPr txBox="1"/>
          <p:nvPr>
            <p:ph type="title"/>
          </p:nvPr>
        </p:nvSpPr>
        <p:spPr>
          <a:xfrm>
            <a:off x="318950" y="1712650"/>
            <a:ext cx="3114300" cy="304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048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●"/>
            </a:pPr>
            <a:r>
              <a:rPr lang="pt-BR" sz="1200">
                <a:latin typeface="Arial"/>
                <a:ea typeface="Arial"/>
                <a:cs typeface="Arial"/>
                <a:sym typeface="Arial"/>
              </a:rPr>
              <a:t>O microcontrolador SAMR21 é um componente de hardware que integra uma CPU de baixo consumo de energia, memória, periféricos e interfaces de comunicação em um único chip. 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●"/>
            </a:pPr>
            <a:r>
              <a:rPr lang="pt-BR" sz="1200">
                <a:latin typeface="Arial"/>
                <a:ea typeface="Arial"/>
                <a:cs typeface="Arial"/>
                <a:sym typeface="Arial"/>
              </a:rPr>
              <a:t>Ele é projetado para aplicações de Internet das Coisas (IoT) que requerem baixo consumo de energia, desempenho e conectividade sem fio.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0" name="Google Shape;660;p44"/>
          <p:cNvSpPr txBox="1"/>
          <p:nvPr>
            <p:ph idx="1" type="body"/>
          </p:nvPr>
        </p:nvSpPr>
        <p:spPr>
          <a:xfrm>
            <a:off x="5874275" y="1924850"/>
            <a:ext cx="2844900" cy="280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 sz="1200">
                <a:latin typeface="Arial"/>
                <a:ea typeface="Arial"/>
                <a:cs typeface="Arial"/>
                <a:sym typeface="Arial"/>
              </a:rPr>
              <a:t>RECURSOS: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just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Arial"/>
              <a:buChar char="●"/>
            </a:pPr>
            <a:r>
              <a:rPr lang="pt-BR" sz="1200">
                <a:latin typeface="Arial"/>
                <a:ea typeface="Arial"/>
                <a:cs typeface="Arial"/>
                <a:sym typeface="Arial"/>
              </a:rPr>
              <a:t>GPIOs;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●"/>
            </a:pPr>
            <a:r>
              <a:rPr lang="pt-BR" sz="1200">
                <a:latin typeface="Arial"/>
                <a:ea typeface="Arial"/>
                <a:cs typeface="Arial"/>
                <a:sym typeface="Arial"/>
              </a:rPr>
              <a:t>UART;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●"/>
            </a:pPr>
            <a:r>
              <a:rPr lang="pt-BR" sz="1200">
                <a:latin typeface="Arial"/>
                <a:ea typeface="Arial"/>
                <a:cs typeface="Arial"/>
                <a:sym typeface="Arial"/>
              </a:rPr>
              <a:t>SPI;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●"/>
            </a:pPr>
            <a:r>
              <a:rPr lang="pt-BR" sz="1200">
                <a:latin typeface="Arial"/>
                <a:ea typeface="Arial"/>
                <a:cs typeface="Arial"/>
                <a:sym typeface="Arial"/>
              </a:rPr>
              <a:t>I2C;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●"/>
            </a:pPr>
            <a:r>
              <a:rPr lang="pt-BR" sz="1200">
                <a:latin typeface="Arial"/>
                <a:ea typeface="Arial"/>
                <a:cs typeface="Arial"/>
                <a:sym typeface="Arial"/>
              </a:rPr>
              <a:t>ADC;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●"/>
            </a:pPr>
            <a:r>
              <a:rPr lang="pt-BR" sz="1200">
                <a:latin typeface="Arial"/>
                <a:ea typeface="Arial"/>
                <a:cs typeface="Arial"/>
                <a:sym typeface="Arial"/>
              </a:rPr>
              <a:t>Suporte a extensões de hardware com outras tecnologias.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61" name="Google Shape;661;p44"/>
          <p:cNvGrpSpPr/>
          <p:nvPr/>
        </p:nvGrpSpPr>
        <p:grpSpPr>
          <a:xfrm>
            <a:off x="3735321" y="1583707"/>
            <a:ext cx="1662185" cy="3304690"/>
            <a:chOff x="3983627" y="1676395"/>
            <a:chExt cx="1449538" cy="2881913"/>
          </a:xfrm>
        </p:grpSpPr>
        <p:sp>
          <p:nvSpPr>
            <p:cNvPr id="662" name="Google Shape;662;p44"/>
            <p:cNvSpPr/>
            <p:nvPr/>
          </p:nvSpPr>
          <p:spPr>
            <a:xfrm rot="-5400000">
              <a:off x="3276827" y="2404608"/>
              <a:ext cx="2860500" cy="14469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3" name="Google Shape;663;p44"/>
            <p:cNvSpPr/>
            <p:nvPr/>
          </p:nvSpPr>
          <p:spPr>
            <a:xfrm rot="-5400000">
              <a:off x="3279465" y="2383195"/>
              <a:ext cx="2860500" cy="14469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4" name="Google Shape;664;p44"/>
            <p:cNvSpPr/>
            <p:nvPr/>
          </p:nvSpPr>
          <p:spPr>
            <a:xfrm>
              <a:off x="4473243" y="4300359"/>
              <a:ext cx="472800" cy="768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descr="offset_comp_342327_edited.jpg" id="665" name="Google Shape;665;p44"/>
          <p:cNvPicPr preferRelativeResize="0"/>
          <p:nvPr/>
        </p:nvPicPr>
        <p:blipFill rotWithShape="1">
          <a:blip r:embed="rId3">
            <a:alphaModFix/>
          </a:blip>
          <a:srcRect b="24454" l="37035" r="37029" t="24455"/>
          <a:stretch/>
        </p:blipFill>
        <p:spPr>
          <a:xfrm>
            <a:off x="3735424" y="1507331"/>
            <a:ext cx="1659300" cy="2833500"/>
          </a:xfrm>
          <a:prstGeom prst="round2SameRect">
            <a:avLst>
              <a:gd fmla="val 4129" name="adj1"/>
              <a:gd fmla="val 0" name="adj2"/>
            </a:avLst>
          </a:prstGeom>
          <a:noFill/>
          <a:ln>
            <a:noFill/>
          </a:ln>
        </p:spPr>
      </p:pic>
      <p:sp>
        <p:nvSpPr>
          <p:cNvPr id="666" name="Google Shape;666;p44"/>
          <p:cNvSpPr/>
          <p:nvPr/>
        </p:nvSpPr>
        <p:spPr>
          <a:xfrm flipH="1">
            <a:off x="3735442" y="1117572"/>
            <a:ext cx="1659300" cy="2765700"/>
          </a:xfrm>
          <a:prstGeom prst="rtTriangle">
            <a:avLst/>
          </a:prstGeom>
          <a:solidFill>
            <a:srgbClr val="000000">
              <a:alpha val="431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67" name="Google Shape;667;p44"/>
          <p:cNvPicPr preferRelativeResize="0"/>
          <p:nvPr/>
        </p:nvPicPr>
        <p:blipFill rotWithShape="1">
          <a:blip r:embed="rId4">
            <a:alphaModFix/>
          </a:blip>
          <a:srcRect b="5435" l="33072" r="33240" t="5436"/>
          <a:stretch/>
        </p:blipFill>
        <p:spPr>
          <a:xfrm>
            <a:off x="3738200" y="1583175"/>
            <a:ext cx="1659299" cy="283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45"/>
          <p:cNvSpPr txBox="1"/>
          <p:nvPr>
            <p:ph idx="4294967295" type="title"/>
          </p:nvPr>
        </p:nvSpPr>
        <p:spPr>
          <a:xfrm>
            <a:off x="1297500" y="459500"/>
            <a:ext cx="7404900" cy="51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pt-BR" sz="3000">
                <a:latin typeface="Arial"/>
                <a:ea typeface="Arial"/>
                <a:cs typeface="Arial"/>
                <a:sym typeface="Arial"/>
              </a:rPr>
              <a:t>ATMEL START PROJECT</a:t>
            </a:r>
            <a:endParaRPr sz="3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 sz="3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000"/>
              <a:buNone/>
            </a:pPr>
            <a:r>
              <a:t/>
            </a:r>
            <a:endParaRPr sz="3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3" name="Google Shape;673;p45"/>
          <p:cNvSpPr txBox="1"/>
          <p:nvPr>
            <p:ph idx="1" type="body"/>
          </p:nvPr>
        </p:nvSpPr>
        <p:spPr>
          <a:xfrm>
            <a:off x="5513675" y="2362725"/>
            <a:ext cx="3405000" cy="180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●"/>
            </a:pPr>
            <a:r>
              <a:rPr lang="pt-BR" sz="1200">
                <a:latin typeface="Arial"/>
                <a:ea typeface="Arial"/>
                <a:cs typeface="Arial"/>
                <a:sym typeface="Arial"/>
              </a:rPr>
              <a:t>Definição dos pinos do microcontrolador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●"/>
            </a:pPr>
            <a:r>
              <a:rPr lang="pt-BR" sz="1200">
                <a:latin typeface="Arial"/>
                <a:ea typeface="Arial"/>
                <a:cs typeface="Arial"/>
                <a:sym typeface="Arial"/>
              </a:rPr>
              <a:t>Definição dos componentes e módulos utilizados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●"/>
            </a:pPr>
            <a:r>
              <a:rPr lang="pt-BR" sz="1200">
                <a:latin typeface="Arial"/>
                <a:ea typeface="Arial"/>
                <a:cs typeface="Arial"/>
                <a:sym typeface="Arial"/>
              </a:rPr>
              <a:t>Especificação dos parâmetros das unidades de comunicação e timers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●"/>
            </a:pPr>
            <a:r>
              <a:rPr lang="pt-BR" sz="1200">
                <a:latin typeface="Arial"/>
                <a:ea typeface="Arial"/>
                <a:cs typeface="Arial"/>
                <a:sym typeface="Arial"/>
              </a:rPr>
              <a:t>Geração automática de código 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74" name="Google Shape;674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8775" y="1871807"/>
            <a:ext cx="4928799" cy="278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46"/>
          <p:cNvSpPr txBox="1"/>
          <p:nvPr>
            <p:ph idx="2" type="title"/>
          </p:nvPr>
        </p:nvSpPr>
        <p:spPr>
          <a:xfrm>
            <a:off x="1267050" y="506375"/>
            <a:ext cx="7206900" cy="510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8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000"/>
              <a:buNone/>
            </a:pPr>
            <a:r>
              <a:rPr lang="pt-BR" sz="3000">
                <a:latin typeface="Arial"/>
                <a:ea typeface="Arial"/>
                <a:cs typeface="Arial"/>
                <a:sym typeface="Arial"/>
              </a:rPr>
              <a:t>SENSOR </a:t>
            </a:r>
            <a:r>
              <a:rPr lang="pt-BR" sz="3000">
                <a:latin typeface="Arial"/>
                <a:ea typeface="Arial"/>
                <a:cs typeface="Arial"/>
                <a:sym typeface="Arial"/>
              </a:rPr>
              <a:t>IO1 XPLAINED PRO</a:t>
            </a:r>
            <a:endParaRPr sz="3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0" name="Google Shape;680;p46"/>
          <p:cNvSpPr txBox="1"/>
          <p:nvPr>
            <p:ph type="title"/>
          </p:nvPr>
        </p:nvSpPr>
        <p:spPr>
          <a:xfrm>
            <a:off x="5058075" y="1259900"/>
            <a:ext cx="3773100" cy="243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048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●"/>
            </a:pPr>
            <a:r>
              <a:rPr lang="pt-BR" sz="1200">
                <a:latin typeface="Arial"/>
                <a:ea typeface="Arial"/>
                <a:cs typeface="Arial"/>
                <a:sym typeface="Arial"/>
              </a:rPr>
              <a:t>Fototransistor para medir </a:t>
            </a:r>
            <a:r>
              <a:rPr lang="pt-BR" sz="1200">
                <a:latin typeface="Arial"/>
                <a:ea typeface="Arial"/>
                <a:cs typeface="Arial"/>
                <a:sym typeface="Arial"/>
              </a:rPr>
              <a:t>iluminância;</a:t>
            </a:r>
            <a:r>
              <a:rPr lang="pt-BR" sz="1200">
                <a:latin typeface="Arial"/>
                <a:ea typeface="Arial"/>
                <a:cs typeface="Arial"/>
                <a:sym typeface="Arial"/>
              </a:rPr>
              <a:t> 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●"/>
            </a:pPr>
            <a:r>
              <a:rPr lang="pt-BR" sz="1200">
                <a:latin typeface="Arial"/>
                <a:ea typeface="Arial"/>
                <a:cs typeface="Arial"/>
                <a:sym typeface="Arial"/>
              </a:rPr>
              <a:t>Sensor de temperatura;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●"/>
            </a:pPr>
            <a:r>
              <a:rPr lang="pt-BR" sz="1200">
                <a:latin typeface="Arial"/>
                <a:ea typeface="Arial"/>
                <a:cs typeface="Arial"/>
                <a:sym typeface="Arial"/>
              </a:rPr>
              <a:t>LED de </a:t>
            </a:r>
            <a:r>
              <a:rPr lang="pt-BR" sz="1200">
                <a:latin typeface="Arial"/>
                <a:ea typeface="Arial"/>
                <a:cs typeface="Arial"/>
                <a:sym typeface="Arial"/>
              </a:rPr>
              <a:t>sinalização;</a:t>
            </a:r>
            <a:r>
              <a:rPr lang="pt-BR" sz="1200">
                <a:latin typeface="Arial"/>
                <a:ea typeface="Arial"/>
                <a:cs typeface="Arial"/>
                <a:sym typeface="Arial"/>
              </a:rPr>
              <a:t> 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●"/>
            </a:pPr>
            <a:r>
              <a:rPr lang="pt-BR" sz="1200">
                <a:latin typeface="Arial"/>
                <a:ea typeface="Arial"/>
                <a:cs typeface="Arial"/>
                <a:sym typeface="Arial"/>
              </a:rPr>
              <a:t>Filtro passa </a:t>
            </a:r>
            <a:r>
              <a:rPr lang="pt-BR" sz="1200">
                <a:latin typeface="Arial"/>
                <a:ea typeface="Arial"/>
                <a:cs typeface="Arial"/>
                <a:sym typeface="Arial"/>
              </a:rPr>
              <a:t>baixas</a:t>
            </a:r>
            <a:r>
              <a:rPr lang="pt-BR" sz="1200">
                <a:latin typeface="Arial"/>
                <a:ea typeface="Arial"/>
                <a:cs typeface="Arial"/>
                <a:sym typeface="Arial"/>
              </a:rPr>
              <a:t> para implementar um conversor AD;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●"/>
            </a:pPr>
            <a:r>
              <a:rPr lang="pt-BR" sz="1200">
                <a:latin typeface="Arial"/>
                <a:ea typeface="Arial"/>
                <a:cs typeface="Arial"/>
                <a:sym typeface="Arial"/>
              </a:rPr>
              <a:t>Módulo SD card;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81" name="Google Shape;681;p46"/>
          <p:cNvGrpSpPr/>
          <p:nvPr/>
        </p:nvGrpSpPr>
        <p:grpSpPr>
          <a:xfrm rot="10800000">
            <a:off x="780786" y="2041137"/>
            <a:ext cx="4042004" cy="2072175"/>
            <a:chOff x="4654186" y="1785178"/>
            <a:chExt cx="4042004" cy="2072175"/>
          </a:xfrm>
        </p:grpSpPr>
        <p:sp>
          <p:nvSpPr>
            <p:cNvPr id="682" name="Google Shape;682;p46"/>
            <p:cNvSpPr/>
            <p:nvPr/>
          </p:nvSpPr>
          <p:spPr>
            <a:xfrm>
              <a:off x="4657290" y="1813753"/>
              <a:ext cx="4038900" cy="20436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3" name="Google Shape;683;p46"/>
            <p:cNvSpPr/>
            <p:nvPr/>
          </p:nvSpPr>
          <p:spPr>
            <a:xfrm>
              <a:off x="4654186" y="1785178"/>
              <a:ext cx="4038900" cy="20436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4" name="Google Shape;684;p46"/>
            <p:cNvSpPr/>
            <p:nvPr/>
          </p:nvSpPr>
          <p:spPr>
            <a:xfrm rot="5400000">
              <a:off x="4590717" y="2763677"/>
              <a:ext cx="667200" cy="108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descr="offset_comp_342327_edited.jpg" id="685" name="Google Shape;685;p46"/>
          <p:cNvPicPr preferRelativeResize="0"/>
          <p:nvPr/>
        </p:nvPicPr>
        <p:blipFill rotWithShape="1">
          <a:blip r:embed="rId3">
            <a:alphaModFix/>
          </a:blip>
          <a:srcRect b="23234" l="37906" r="30826" t="15185"/>
          <a:stretch/>
        </p:blipFill>
        <p:spPr>
          <a:xfrm rot="-5400000">
            <a:off x="1506387" y="1346998"/>
            <a:ext cx="2043600" cy="3489000"/>
          </a:xfrm>
          <a:prstGeom prst="round2SameRect">
            <a:avLst>
              <a:gd fmla="val 4129" name="adj1"/>
              <a:gd fmla="val 0" name="adj2"/>
            </a:avLst>
          </a:prstGeom>
          <a:noFill/>
          <a:ln>
            <a:noFill/>
          </a:ln>
        </p:spPr>
      </p:pic>
      <p:sp>
        <p:nvSpPr>
          <p:cNvPr id="686" name="Google Shape;686;p46"/>
          <p:cNvSpPr/>
          <p:nvPr/>
        </p:nvSpPr>
        <p:spPr>
          <a:xfrm flipH="1" rot="-5400000">
            <a:off x="1547422" y="1389766"/>
            <a:ext cx="2043600" cy="3405000"/>
          </a:xfrm>
          <a:prstGeom prst="rtTriangle">
            <a:avLst/>
          </a:prstGeom>
          <a:solidFill>
            <a:srgbClr val="000000">
              <a:alpha val="431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87" name="Google Shape;687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67041" y="2041138"/>
            <a:ext cx="2604365" cy="2072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47"/>
          <p:cNvSpPr txBox="1"/>
          <p:nvPr>
            <p:ph idx="2" type="title"/>
          </p:nvPr>
        </p:nvSpPr>
        <p:spPr>
          <a:xfrm>
            <a:off x="1297500" y="459500"/>
            <a:ext cx="7404900" cy="510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000"/>
              <a:buNone/>
            </a:pPr>
            <a:r>
              <a:rPr lang="pt-BR" sz="3000">
                <a:latin typeface="Arial"/>
                <a:ea typeface="Arial"/>
                <a:cs typeface="Arial"/>
                <a:sym typeface="Arial"/>
              </a:rPr>
              <a:t>IO1 XPLAINED PRO</a:t>
            </a:r>
            <a:endParaRPr sz="3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3" name="Google Shape;693;p47"/>
          <p:cNvSpPr txBox="1"/>
          <p:nvPr>
            <p:ph type="title"/>
          </p:nvPr>
        </p:nvSpPr>
        <p:spPr>
          <a:xfrm>
            <a:off x="4967700" y="1898950"/>
            <a:ext cx="3734700" cy="176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048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●"/>
            </a:pPr>
            <a:r>
              <a:rPr lang="pt-BR" sz="1200">
                <a:latin typeface="Arial"/>
                <a:ea typeface="Arial"/>
                <a:cs typeface="Arial"/>
                <a:sym typeface="Arial"/>
              </a:rPr>
              <a:t>Definição dos pinos de cada sensor utilizando o Atmel Start Project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●"/>
            </a:pPr>
            <a:r>
              <a:rPr lang="pt-BR" sz="1200">
                <a:latin typeface="Arial"/>
                <a:ea typeface="Arial"/>
                <a:cs typeface="Arial"/>
                <a:sym typeface="Arial"/>
              </a:rPr>
              <a:t>Funções SET_LED_ON() e </a:t>
            </a:r>
            <a:r>
              <a:rPr lang="pt-BR" sz="1200">
                <a:latin typeface="Arial"/>
                <a:ea typeface="Arial"/>
                <a:cs typeface="Arial"/>
                <a:sym typeface="Arial"/>
              </a:rPr>
              <a:t>SET_LED_OFF()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94" name="Google Shape;694;p47"/>
          <p:cNvGrpSpPr/>
          <p:nvPr/>
        </p:nvGrpSpPr>
        <p:grpSpPr>
          <a:xfrm rot="10800000">
            <a:off x="780786" y="2041137"/>
            <a:ext cx="4042004" cy="2072175"/>
            <a:chOff x="4654186" y="1785178"/>
            <a:chExt cx="4042004" cy="2072175"/>
          </a:xfrm>
        </p:grpSpPr>
        <p:sp>
          <p:nvSpPr>
            <p:cNvPr id="695" name="Google Shape;695;p47"/>
            <p:cNvSpPr/>
            <p:nvPr/>
          </p:nvSpPr>
          <p:spPr>
            <a:xfrm>
              <a:off x="4657290" y="1813753"/>
              <a:ext cx="4038900" cy="20436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6" name="Google Shape;696;p47"/>
            <p:cNvSpPr/>
            <p:nvPr/>
          </p:nvSpPr>
          <p:spPr>
            <a:xfrm>
              <a:off x="4654186" y="1785178"/>
              <a:ext cx="4038900" cy="20436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7" name="Google Shape;697;p47"/>
            <p:cNvSpPr/>
            <p:nvPr/>
          </p:nvSpPr>
          <p:spPr>
            <a:xfrm rot="5400000">
              <a:off x="4590717" y="2763677"/>
              <a:ext cx="667200" cy="108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descr="offset_comp_342327_edited.jpg" id="698" name="Google Shape;698;p47"/>
          <p:cNvPicPr preferRelativeResize="0"/>
          <p:nvPr/>
        </p:nvPicPr>
        <p:blipFill rotWithShape="1">
          <a:blip r:embed="rId3">
            <a:alphaModFix/>
          </a:blip>
          <a:srcRect b="23234" l="37906" r="30826" t="15185"/>
          <a:stretch/>
        </p:blipFill>
        <p:spPr>
          <a:xfrm rot="-5400000">
            <a:off x="1506387" y="1346998"/>
            <a:ext cx="2043600" cy="3489000"/>
          </a:xfrm>
          <a:prstGeom prst="round2SameRect">
            <a:avLst>
              <a:gd fmla="val 4129" name="adj1"/>
              <a:gd fmla="val 0" name="adj2"/>
            </a:avLst>
          </a:prstGeom>
          <a:noFill/>
          <a:ln>
            <a:noFill/>
          </a:ln>
        </p:spPr>
      </p:pic>
      <p:sp>
        <p:nvSpPr>
          <p:cNvPr id="699" name="Google Shape;699;p47"/>
          <p:cNvSpPr/>
          <p:nvPr/>
        </p:nvSpPr>
        <p:spPr>
          <a:xfrm flipH="1" rot="-5400000">
            <a:off x="1547422" y="1389766"/>
            <a:ext cx="2043600" cy="3405000"/>
          </a:xfrm>
          <a:prstGeom prst="rtTriangle">
            <a:avLst/>
          </a:prstGeom>
          <a:solidFill>
            <a:srgbClr val="000000">
              <a:alpha val="431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00" name="Google Shape;700;p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55867" y="2149983"/>
            <a:ext cx="3026709" cy="18830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48"/>
          <p:cNvSpPr txBox="1"/>
          <p:nvPr>
            <p:ph idx="4294967295" type="title"/>
          </p:nvPr>
        </p:nvSpPr>
        <p:spPr>
          <a:xfrm>
            <a:off x="1297500" y="459500"/>
            <a:ext cx="7404900" cy="51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pt-BR" sz="3000">
                <a:latin typeface="Arial"/>
                <a:ea typeface="Arial"/>
                <a:cs typeface="Arial"/>
                <a:sym typeface="Arial"/>
              </a:rPr>
              <a:t>IO1 XPLAINED PRO - SENSOR  DE LUZ</a:t>
            </a:r>
            <a:endParaRPr sz="3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000"/>
              <a:buNone/>
            </a:pPr>
            <a:r>
              <a:t/>
            </a:r>
            <a:endParaRPr sz="30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06" name="Google Shape;706;p48"/>
          <p:cNvGrpSpPr/>
          <p:nvPr/>
        </p:nvGrpSpPr>
        <p:grpSpPr>
          <a:xfrm rot="10800000">
            <a:off x="780786" y="2041137"/>
            <a:ext cx="4042004" cy="2072175"/>
            <a:chOff x="4654186" y="1785178"/>
            <a:chExt cx="4042004" cy="2072175"/>
          </a:xfrm>
        </p:grpSpPr>
        <p:sp>
          <p:nvSpPr>
            <p:cNvPr id="707" name="Google Shape;707;p48"/>
            <p:cNvSpPr/>
            <p:nvPr/>
          </p:nvSpPr>
          <p:spPr>
            <a:xfrm>
              <a:off x="4657290" y="1813753"/>
              <a:ext cx="4038900" cy="20436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8" name="Google Shape;708;p48"/>
            <p:cNvSpPr/>
            <p:nvPr/>
          </p:nvSpPr>
          <p:spPr>
            <a:xfrm>
              <a:off x="4654186" y="1785178"/>
              <a:ext cx="4038900" cy="20436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9" name="Google Shape;709;p48"/>
            <p:cNvSpPr/>
            <p:nvPr/>
          </p:nvSpPr>
          <p:spPr>
            <a:xfrm rot="5400000">
              <a:off x="4590717" y="2763677"/>
              <a:ext cx="667200" cy="108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descr="offset_comp_342327_edited.jpg" id="710" name="Google Shape;710;p48"/>
          <p:cNvPicPr preferRelativeResize="0"/>
          <p:nvPr/>
        </p:nvPicPr>
        <p:blipFill rotWithShape="1">
          <a:blip r:embed="rId3">
            <a:alphaModFix/>
          </a:blip>
          <a:srcRect b="23234" l="37906" r="30826" t="15185"/>
          <a:stretch/>
        </p:blipFill>
        <p:spPr>
          <a:xfrm rot="-5400000">
            <a:off x="1506387" y="1346998"/>
            <a:ext cx="2043600" cy="3489000"/>
          </a:xfrm>
          <a:prstGeom prst="round2SameRect">
            <a:avLst>
              <a:gd fmla="val 4129" name="adj1"/>
              <a:gd fmla="val 0" name="adj2"/>
            </a:avLst>
          </a:prstGeom>
          <a:noFill/>
          <a:ln>
            <a:noFill/>
          </a:ln>
        </p:spPr>
      </p:pic>
      <p:sp>
        <p:nvSpPr>
          <p:cNvPr id="711" name="Google Shape;711;p48"/>
          <p:cNvSpPr/>
          <p:nvPr/>
        </p:nvSpPr>
        <p:spPr>
          <a:xfrm flipH="1" rot="-5400000">
            <a:off x="1547422" y="1389766"/>
            <a:ext cx="2043600" cy="3405000"/>
          </a:xfrm>
          <a:prstGeom prst="rtTriangle">
            <a:avLst/>
          </a:prstGeom>
          <a:solidFill>
            <a:srgbClr val="000000">
              <a:alpha val="431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2" name="Google Shape;712;p48"/>
          <p:cNvSpPr txBox="1"/>
          <p:nvPr>
            <p:ph idx="1" type="body"/>
          </p:nvPr>
        </p:nvSpPr>
        <p:spPr>
          <a:xfrm>
            <a:off x="5222825" y="1368850"/>
            <a:ext cx="3405000" cy="127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●"/>
            </a:pPr>
            <a:r>
              <a:rPr lang="pt-BR" sz="1200">
                <a:latin typeface="Arial"/>
                <a:ea typeface="Arial"/>
                <a:cs typeface="Arial"/>
                <a:sym typeface="Arial"/>
              </a:rPr>
              <a:t>Utilização de um conversor AD;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●"/>
            </a:pPr>
            <a:r>
              <a:rPr lang="pt-BR" sz="1200">
                <a:latin typeface="Arial"/>
                <a:ea typeface="Arial"/>
                <a:cs typeface="Arial"/>
                <a:sym typeface="Arial"/>
              </a:rPr>
              <a:t>Cálculo da iluminância através da curva característica do datasheet;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●"/>
            </a:pPr>
            <a:r>
              <a:rPr lang="pt-BR" sz="1200">
                <a:latin typeface="Arial"/>
                <a:ea typeface="Arial"/>
                <a:cs typeface="Arial"/>
                <a:sym typeface="Arial"/>
              </a:rPr>
              <a:t>Função GET_light_sensor( )</a:t>
            </a:r>
            <a:endParaRPr/>
          </a:p>
        </p:txBody>
      </p:sp>
      <p:pic>
        <p:nvPicPr>
          <p:cNvPr id="713" name="Google Shape;713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54938" y="2106338"/>
            <a:ext cx="2428572" cy="194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4" name="Google Shape;714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06800" y="2765150"/>
            <a:ext cx="2706283" cy="2072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49"/>
          <p:cNvSpPr txBox="1"/>
          <p:nvPr>
            <p:ph idx="4294967295" type="title"/>
          </p:nvPr>
        </p:nvSpPr>
        <p:spPr>
          <a:xfrm>
            <a:off x="1297500" y="459500"/>
            <a:ext cx="7050900" cy="1210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000"/>
              <a:buNone/>
            </a:pPr>
            <a:r>
              <a:rPr lang="pt-BR" sz="3000">
                <a:latin typeface="Arial"/>
                <a:ea typeface="Arial"/>
                <a:cs typeface="Arial"/>
                <a:sym typeface="Arial"/>
              </a:rPr>
              <a:t>IO1 XPLAINED PRO - </a:t>
            </a:r>
            <a:r>
              <a:rPr lang="pt-BR" sz="3000">
                <a:latin typeface="Arial"/>
                <a:ea typeface="Arial"/>
                <a:cs typeface="Arial"/>
                <a:sym typeface="Arial"/>
              </a:rPr>
              <a:t>SENSOR DE TEMPERATURA</a:t>
            </a:r>
            <a:endParaRPr sz="3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0" name="Google Shape;720;p49"/>
          <p:cNvSpPr/>
          <p:nvPr/>
        </p:nvSpPr>
        <p:spPr>
          <a:xfrm flipH="1" rot="-5400000">
            <a:off x="257592" y="2409078"/>
            <a:ext cx="1210261" cy="1971116"/>
          </a:xfrm>
          <a:prstGeom prst="rtTriangle">
            <a:avLst/>
          </a:prstGeom>
          <a:solidFill>
            <a:srgbClr val="000000">
              <a:alpha val="431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1" name="Google Shape;721;p49"/>
          <p:cNvSpPr txBox="1"/>
          <p:nvPr>
            <p:ph idx="1" type="body"/>
          </p:nvPr>
        </p:nvSpPr>
        <p:spPr>
          <a:xfrm>
            <a:off x="4968300" y="1544157"/>
            <a:ext cx="3380100" cy="153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2400"/>
              </a:spcBef>
              <a:spcAft>
                <a:spcPts val="0"/>
              </a:spcAft>
              <a:buSzPts val="1200"/>
              <a:buFont typeface="Arial"/>
              <a:buChar char="●"/>
            </a:pPr>
            <a:r>
              <a:rPr lang="pt-BR" sz="1200">
                <a:latin typeface="Arial"/>
                <a:ea typeface="Arial"/>
                <a:cs typeface="Arial"/>
                <a:sym typeface="Arial"/>
              </a:rPr>
              <a:t>Silicon bandgap temperature sensor</a:t>
            </a:r>
            <a:endParaRPr sz="2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●"/>
            </a:pPr>
            <a:r>
              <a:rPr lang="pt-BR" sz="1200">
                <a:latin typeface="Arial"/>
                <a:ea typeface="Arial"/>
                <a:cs typeface="Arial"/>
                <a:sym typeface="Arial"/>
              </a:rPr>
              <a:t>C</a:t>
            </a:r>
            <a:r>
              <a:rPr lang="pt-BR" sz="1200">
                <a:latin typeface="Arial"/>
                <a:ea typeface="Arial"/>
                <a:cs typeface="Arial"/>
                <a:sym typeface="Arial"/>
              </a:rPr>
              <a:t>omunicação I2C. 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●"/>
            </a:pPr>
            <a:r>
              <a:rPr lang="pt-BR" sz="1200">
                <a:latin typeface="Arial"/>
                <a:ea typeface="Arial"/>
                <a:cs typeface="Arial"/>
                <a:sym typeface="Arial"/>
              </a:rPr>
              <a:t>Adaptação do código de SAMD21 para o SAMR21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●"/>
            </a:pPr>
            <a:r>
              <a:rPr lang="pt-BR" sz="1200">
                <a:latin typeface="Arial"/>
                <a:ea typeface="Arial"/>
                <a:cs typeface="Arial"/>
                <a:sym typeface="Arial"/>
              </a:rPr>
              <a:t>Função GET_temperature_sensor( )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22" name="Google Shape;722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1320" y="2136937"/>
            <a:ext cx="4411551" cy="2515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3" name="Google Shape;723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31475" y="3082249"/>
            <a:ext cx="1853750" cy="199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50"/>
          <p:cNvSpPr txBox="1"/>
          <p:nvPr>
            <p:ph idx="2" type="title"/>
          </p:nvPr>
        </p:nvSpPr>
        <p:spPr>
          <a:xfrm>
            <a:off x="1297500" y="459500"/>
            <a:ext cx="3489000" cy="510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000"/>
              <a:buNone/>
            </a:pPr>
            <a:r>
              <a:rPr lang="pt-BR" sz="3000">
                <a:latin typeface="Arial"/>
                <a:ea typeface="Arial"/>
                <a:cs typeface="Arial"/>
                <a:sym typeface="Arial"/>
              </a:rPr>
              <a:t>SENSOR BNO055</a:t>
            </a:r>
            <a:endParaRPr sz="3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9" name="Google Shape;729;p50"/>
          <p:cNvSpPr txBox="1"/>
          <p:nvPr>
            <p:ph type="title"/>
          </p:nvPr>
        </p:nvSpPr>
        <p:spPr>
          <a:xfrm>
            <a:off x="5477775" y="847069"/>
            <a:ext cx="3333300" cy="147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pt-BR" sz="1200">
                <a:latin typeface="Arial"/>
                <a:ea typeface="Arial"/>
                <a:cs typeface="Arial"/>
                <a:sym typeface="Arial"/>
              </a:rPr>
              <a:t>O sensor BNO055 é um dispositivo que combina um acelerômetro de três eixos, um giroscópio de três eixos e um magnetômetro de três eixos, além de um processador integrado para fornecer dados de orientação absoluta em tempo real. 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30" name="Google Shape;730;p50"/>
          <p:cNvGrpSpPr/>
          <p:nvPr/>
        </p:nvGrpSpPr>
        <p:grpSpPr>
          <a:xfrm>
            <a:off x="4927661" y="2730203"/>
            <a:ext cx="4042004" cy="2072175"/>
            <a:chOff x="4654186" y="1785178"/>
            <a:chExt cx="4042004" cy="2072175"/>
          </a:xfrm>
        </p:grpSpPr>
        <p:sp>
          <p:nvSpPr>
            <p:cNvPr id="731" name="Google Shape;731;p50"/>
            <p:cNvSpPr/>
            <p:nvPr/>
          </p:nvSpPr>
          <p:spPr>
            <a:xfrm>
              <a:off x="4657290" y="1813753"/>
              <a:ext cx="4038900" cy="20436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2" name="Google Shape;732;p50"/>
            <p:cNvSpPr/>
            <p:nvPr/>
          </p:nvSpPr>
          <p:spPr>
            <a:xfrm>
              <a:off x="4654186" y="1785178"/>
              <a:ext cx="4038900" cy="20436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3" name="Google Shape;733;p50"/>
            <p:cNvSpPr/>
            <p:nvPr/>
          </p:nvSpPr>
          <p:spPr>
            <a:xfrm rot="5400000">
              <a:off x="4590717" y="2763677"/>
              <a:ext cx="667200" cy="108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descr="offset_comp_342327_edited.jpg" id="734" name="Google Shape;734;p50"/>
          <p:cNvPicPr preferRelativeResize="0"/>
          <p:nvPr/>
        </p:nvPicPr>
        <p:blipFill rotWithShape="1">
          <a:blip r:embed="rId3">
            <a:alphaModFix/>
          </a:blip>
          <a:srcRect b="23234" l="37906" r="30826" t="15185"/>
          <a:stretch/>
        </p:blipFill>
        <p:spPr>
          <a:xfrm rot="5400000">
            <a:off x="6200463" y="2007517"/>
            <a:ext cx="2043600" cy="3489000"/>
          </a:xfrm>
          <a:prstGeom prst="round2SameRect">
            <a:avLst>
              <a:gd fmla="val 4129" name="adj1"/>
              <a:gd fmla="val 0" name="adj2"/>
            </a:avLst>
          </a:prstGeom>
          <a:noFill/>
          <a:ln>
            <a:noFill/>
          </a:ln>
        </p:spPr>
      </p:pic>
      <p:sp>
        <p:nvSpPr>
          <p:cNvPr id="735" name="Google Shape;735;p50"/>
          <p:cNvSpPr/>
          <p:nvPr/>
        </p:nvSpPr>
        <p:spPr>
          <a:xfrm flipH="1" rot="5400000">
            <a:off x="6159429" y="2048749"/>
            <a:ext cx="2043600" cy="3405000"/>
          </a:xfrm>
          <a:prstGeom prst="rtTriangle">
            <a:avLst/>
          </a:prstGeom>
          <a:solidFill>
            <a:srgbClr val="000000">
              <a:alpha val="431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36" name="Google Shape;736;p50"/>
          <p:cNvPicPr preferRelativeResize="0"/>
          <p:nvPr/>
        </p:nvPicPr>
        <p:blipFill rotWithShape="1">
          <a:blip r:embed="rId4">
            <a:alphaModFix/>
          </a:blip>
          <a:srcRect b="5606" l="5032" r="7744" t="8252"/>
          <a:stretch/>
        </p:blipFill>
        <p:spPr>
          <a:xfrm>
            <a:off x="5988285" y="2729450"/>
            <a:ext cx="2385884" cy="204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7" name="Google Shape;737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6850" y="1691000"/>
            <a:ext cx="3953700" cy="3111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51"/>
          <p:cNvSpPr txBox="1"/>
          <p:nvPr>
            <p:ph idx="2" type="title"/>
          </p:nvPr>
        </p:nvSpPr>
        <p:spPr>
          <a:xfrm>
            <a:off x="1297500" y="459500"/>
            <a:ext cx="4756500" cy="510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000"/>
              <a:buNone/>
            </a:pPr>
            <a:r>
              <a:rPr lang="pt-BR" sz="3000">
                <a:latin typeface="Arial"/>
                <a:ea typeface="Arial"/>
                <a:cs typeface="Arial"/>
                <a:sym typeface="Arial"/>
              </a:rPr>
              <a:t>SENSOR DIRECIONAL</a:t>
            </a:r>
            <a:endParaRPr sz="3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3" name="Google Shape;743;p51"/>
          <p:cNvSpPr txBox="1"/>
          <p:nvPr>
            <p:ph type="title"/>
          </p:nvPr>
        </p:nvSpPr>
        <p:spPr>
          <a:xfrm>
            <a:off x="5497525" y="395200"/>
            <a:ext cx="3333300" cy="254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048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●"/>
            </a:pPr>
            <a:r>
              <a:rPr lang="pt-BR" sz="1200">
                <a:latin typeface="Arial"/>
                <a:ea typeface="Arial"/>
                <a:cs typeface="Arial"/>
                <a:sym typeface="Arial"/>
              </a:rPr>
              <a:t>Utilização do ambiente IDE e as informações da documentação de design fornecidas. 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●"/>
            </a:pPr>
            <a:r>
              <a:rPr lang="pt-BR" sz="1200">
                <a:latin typeface="Arial"/>
                <a:ea typeface="Arial"/>
                <a:cs typeface="Arial"/>
                <a:sym typeface="Arial"/>
              </a:rPr>
              <a:t>Configuração da utilização dos LEDs da placa. 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●"/>
            </a:pPr>
            <a:r>
              <a:rPr lang="pt-BR" sz="1200">
                <a:latin typeface="Arial"/>
                <a:ea typeface="Arial"/>
                <a:cs typeface="Arial"/>
                <a:sym typeface="Arial"/>
              </a:rPr>
              <a:t>Por padrão, a comunicação está definida como I2C.</a:t>
            </a:r>
            <a:br>
              <a:rPr lang="pt-BR" sz="1200">
                <a:latin typeface="Arial"/>
                <a:ea typeface="Arial"/>
                <a:cs typeface="Arial"/>
                <a:sym typeface="Arial"/>
              </a:rPr>
            </a:b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44" name="Google Shape;744;p51"/>
          <p:cNvGrpSpPr/>
          <p:nvPr/>
        </p:nvGrpSpPr>
        <p:grpSpPr>
          <a:xfrm rot="10800000">
            <a:off x="780786" y="2041137"/>
            <a:ext cx="4042004" cy="2072175"/>
            <a:chOff x="4654186" y="1785178"/>
            <a:chExt cx="4042004" cy="2072175"/>
          </a:xfrm>
        </p:grpSpPr>
        <p:sp>
          <p:nvSpPr>
            <p:cNvPr id="745" name="Google Shape;745;p51"/>
            <p:cNvSpPr/>
            <p:nvPr/>
          </p:nvSpPr>
          <p:spPr>
            <a:xfrm>
              <a:off x="4657290" y="1813753"/>
              <a:ext cx="4038900" cy="20436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6" name="Google Shape;746;p51"/>
            <p:cNvSpPr/>
            <p:nvPr/>
          </p:nvSpPr>
          <p:spPr>
            <a:xfrm>
              <a:off x="4654186" y="1785178"/>
              <a:ext cx="4038900" cy="20436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7" name="Google Shape;747;p51"/>
            <p:cNvSpPr/>
            <p:nvPr/>
          </p:nvSpPr>
          <p:spPr>
            <a:xfrm rot="5400000">
              <a:off x="4590717" y="2763677"/>
              <a:ext cx="667200" cy="108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descr="offset_comp_342327_edited.jpg" id="748" name="Google Shape;748;p51"/>
          <p:cNvPicPr preferRelativeResize="0"/>
          <p:nvPr/>
        </p:nvPicPr>
        <p:blipFill rotWithShape="1">
          <a:blip r:embed="rId3">
            <a:alphaModFix/>
          </a:blip>
          <a:srcRect b="23234" l="37906" r="30826" t="15185"/>
          <a:stretch/>
        </p:blipFill>
        <p:spPr>
          <a:xfrm rot="-5400000">
            <a:off x="1506387" y="1346998"/>
            <a:ext cx="2043600" cy="3489000"/>
          </a:xfrm>
          <a:prstGeom prst="round2SameRect">
            <a:avLst>
              <a:gd fmla="val 4129" name="adj1"/>
              <a:gd fmla="val 0" name="adj2"/>
            </a:avLst>
          </a:prstGeom>
          <a:noFill/>
          <a:ln>
            <a:noFill/>
          </a:ln>
        </p:spPr>
      </p:pic>
      <p:sp>
        <p:nvSpPr>
          <p:cNvPr id="749" name="Google Shape;749;p51"/>
          <p:cNvSpPr/>
          <p:nvPr/>
        </p:nvSpPr>
        <p:spPr>
          <a:xfrm flipH="1" rot="-5400000">
            <a:off x="257592" y="2409078"/>
            <a:ext cx="1210261" cy="1971116"/>
          </a:xfrm>
          <a:prstGeom prst="rtTriangle">
            <a:avLst/>
          </a:prstGeom>
          <a:solidFill>
            <a:srgbClr val="000000">
              <a:alpha val="431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50" name="Google Shape;750;p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681" y="2238936"/>
            <a:ext cx="3495006" cy="1674158"/>
          </a:xfrm>
          <a:prstGeom prst="rect">
            <a:avLst/>
          </a:prstGeom>
          <a:noFill/>
          <a:ln>
            <a:noFill/>
          </a:ln>
        </p:spPr>
      </p:pic>
      <p:pic>
        <p:nvPicPr>
          <p:cNvPr id="751" name="Google Shape;751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15649" y="2789500"/>
            <a:ext cx="2120502" cy="2072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34"/>
          <p:cNvSpPr txBox="1"/>
          <p:nvPr/>
        </p:nvSpPr>
        <p:spPr>
          <a:xfrm>
            <a:off x="1297500" y="1132625"/>
            <a:ext cx="7038900" cy="487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i="0" lang="pt-BR" sz="3000" u="none" cap="none" strike="noStrike">
                <a:solidFill>
                  <a:srgbClr val="FFFFFF"/>
                </a:solidFill>
              </a:rPr>
              <a:t>Índice</a:t>
            </a:r>
            <a:endParaRPr i="0" sz="3000" u="none" cap="none" strike="noStrike">
              <a:solidFill>
                <a:srgbClr val="FFFFFF"/>
              </a:solidFill>
            </a:endParaRPr>
          </a:p>
        </p:txBody>
      </p:sp>
      <p:sp>
        <p:nvSpPr>
          <p:cNvPr id="454" name="Google Shape;454;p34"/>
          <p:cNvSpPr txBox="1"/>
          <p:nvPr/>
        </p:nvSpPr>
        <p:spPr>
          <a:xfrm>
            <a:off x="1294300" y="1836001"/>
            <a:ext cx="3018300" cy="20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pt-BR" u="none" cap="none" strike="noStrike">
                <a:solidFill>
                  <a:schemeClr val="hlink"/>
                </a:solidFill>
                <a:uFill>
                  <a:noFill/>
                </a:uFill>
                <a:hlinkClick action="ppaction://hlinksldjump" r:id="rId3"/>
              </a:rPr>
              <a:t>Objetivo do projeto</a:t>
            </a:r>
            <a:endParaRPr i="0" u="none" cap="none" strike="noStrike">
              <a:solidFill>
                <a:srgbClr val="000000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pt-BR" u="none" cap="none" strike="noStrike">
                <a:solidFill>
                  <a:schemeClr val="hlink"/>
                </a:solidFill>
                <a:uFill>
                  <a:noFill/>
                </a:uFill>
                <a:hlinkClick action="ppaction://hlinksldjump" r:id="rId4"/>
              </a:rPr>
              <a:t>Equipe</a:t>
            </a:r>
            <a:endParaRPr i="0" u="none" cap="none" strike="noStrike">
              <a:solidFill>
                <a:srgbClr val="FFFFFF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pt-BR" u="none" cap="none" strike="noStrike">
                <a:solidFill>
                  <a:schemeClr val="hlink"/>
                </a:solidFill>
                <a:uFill>
                  <a:noFill/>
                </a:uFill>
                <a:hlinkClick action="ppaction://hlinksldjump" r:id="rId5"/>
              </a:rPr>
              <a:t>Principais desafios</a:t>
            </a:r>
            <a:endParaRPr i="0" u="none" cap="none" strike="noStrike">
              <a:solidFill>
                <a:srgbClr val="FFFFFF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pt-BR" u="none" cap="none" strike="noStrike">
                <a:solidFill>
                  <a:schemeClr val="hlink"/>
                </a:solidFill>
                <a:uFill>
                  <a:noFill/>
                </a:uFill>
                <a:hlinkClick action="ppaction://hlinksldjump" r:id="rId6"/>
              </a:rPr>
              <a:t>Cronograma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>
                <a:solidFill>
                  <a:schemeClr val="accent5"/>
                </a:solidFill>
              </a:rPr>
              <a:t>Entregáveis</a:t>
            </a:r>
            <a:endParaRPr>
              <a:solidFill>
                <a:schemeClr val="accent5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>
                <a:solidFill>
                  <a:schemeClr val="accent5"/>
                </a:solidFill>
                <a:uFill>
                  <a:noFill/>
                </a:uFill>
                <a:hlinkClick action="ppaction://hlinksldjump"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Arquitetura</a:t>
            </a:r>
            <a:endParaRPr>
              <a:solidFill>
                <a:schemeClr val="accent5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>
                <a:solidFill>
                  <a:schemeClr val="accent5"/>
                </a:solidFill>
                <a:uFill>
                  <a:noFill/>
                </a:uFill>
                <a:hlinkClick action="ppaction://hlinksldjump"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Ferramentas</a:t>
            </a:r>
            <a:endParaRPr>
              <a:solidFill>
                <a:schemeClr val="accent5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900"/>
              </a:spcBef>
              <a:spcAft>
                <a:spcPts val="9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>
              <a:solidFill>
                <a:schemeClr val="accent5"/>
              </a:solidFill>
            </a:endParaRPr>
          </a:p>
        </p:txBody>
      </p:sp>
      <p:pic>
        <p:nvPicPr>
          <p:cNvPr id="455" name="Google Shape;455;p34"/>
          <p:cNvPicPr preferRelativeResize="0"/>
          <p:nvPr/>
        </p:nvPicPr>
        <p:blipFill rotWithShape="1">
          <a:blip r:embed="rId9">
            <a:alphaModFix/>
          </a:blip>
          <a:srcRect b="1810" l="18906" r="-121" t="-1810"/>
          <a:stretch/>
        </p:blipFill>
        <p:spPr>
          <a:xfrm rot="10800000">
            <a:off x="5639825" y="-547925"/>
            <a:ext cx="3496200" cy="32469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456" name="Google Shape;456;p34"/>
          <p:cNvSpPr txBox="1"/>
          <p:nvPr/>
        </p:nvSpPr>
        <p:spPr>
          <a:xfrm>
            <a:off x="4142900" y="1836000"/>
            <a:ext cx="3000000" cy="347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>
                <a:solidFill>
                  <a:schemeClr val="accent5"/>
                </a:solidFill>
              </a:rPr>
              <a:t>OpenThread</a:t>
            </a:r>
            <a:endParaRPr>
              <a:solidFill>
                <a:schemeClr val="accent5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>
                <a:solidFill>
                  <a:schemeClr val="accent5"/>
                </a:solidFill>
              </a:rPr>
              <a:t>Microcontrolador</a:t>
            </a:r>
            <a:endParaRPr>
              <a:solidFill>
                <a:schemeClr val="accent5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>
                <a:solidFill>
                  <a:schemeClr val="accent5"/>
                </a:solidFill>
              </a:rPr>
              <a:t>Sensores</a:t>
            </a:r>
            <a:endParaRPr>
              <a:solidFill>
                <a:schemeClr val="accent5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>
                <a:solidFill>
                  <a:schemeClr val="accent5"/>
                </a:solidFill>
              </a:rPr>
              <a:t>Comunicação de Rede</a:t>
            </a:r>
            <a:endParaRPr>
              <a:solidFill>
                <a:schemeClr val="accent5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>
                <a:solidFill>
                  <a:schemeClr val="accent5"/>
                </a:solidFill>
              </a:rPr>
              <a:t>Conclusão</a:t>
            </a:r>
            <a:endParaRPr>
              <a:solidFill>
                <a:schemeClr val="accent5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>
                <a:solidFill>
                  <a:schemeClr val="accent5"/>
                </a:solidFill>
              </a:rPr>
              <a:t>Agradecimentos</a:t>
            </a:r>
            <a:endParaRPr>
              <a:solidFill>
                <a:schemeClr val="accent5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i="0" sz="1400" u="none" cap="none" strike="noStrike">
              <a:solidFill>
                <a:schemeClr val="accent5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900"/>
              </a:spcBef>
              <a:spcAft>
                <a:spcPts val="9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i="0" sz="1400" u="none" cap="none" strike="noStrike">
              <a:solidFill>
                <a:schemeClr val="accent5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52"/>
          <p:cNvSpPr txBox="1"/>
          <p:nvPr>
            <p:ph idx="4294967295" type="title"/>
          </p:nvPr>
        </p:nvSpPr>
        <p:spPr>
          <a:xfrm>
            <a:off x="1297500" y="459500"/>
            <a:ext cx="5602800" cy="510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000"/>
              <a:buNone/>
            </a:pPr>
            <a:r>
              <a:rPr lang="pt-BR" sz="3000">
                <a:latin typeface="Arial"/>
                <a:ea typeface="Arial"/>
                <a:cs typeface="Arial"/>
                <a:sym typeface="Arial"/>
              </a:rPr>
              <a:t>SENSOR DIRECIONAL</a:t>
            </a:r>
            <a:endParaRPr sz="30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57" name="Google Shape;757;p52"/>
          <p:cNvGrpSpPr/>
          <p:nvPr/>
        </p:nvGrpSpPr>
        <p:grpSpPr>
          <a:xfrm rot="10800000">
            <a:off x="780786" y="2041137"/>
            <a:ext cx="4042004" cy="2072175"/>
            <a:chOff x="4654186" y="1785178"/>
            <a:chExt cx="4042004" cy="2072175"/>
          </a:xfrm>
        </p:grpSpPr>
        <p:sp>
          <p:nvSpPr>
            <p:cNvPr id="758" name="Google Shape;758;p52"/>
            <p:cNvSpPr/>
            <p:nvPr/>
          </p:nvSpPr>
          <p:spPr>
            <a:xfrm>
              <a:off x="4657290" y="1813753"/>
              <a:ext cx="4038900" cy="20436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9" name="Google Shape;759;p52"/>
            <p:cNvSpPr/>
            <p:nvPr/>
          </p:nvSpPr>
          <p:spPr>
            <a:xfrm>
              <a:off x="4654186" y="1785178"/>
              <a:ext cx="4038900" cy="20436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0" name="Google Shape;760;p52"/>
            <p:cNvSpPr/>
            <p:nvPr/>
          </p:nvSpPr>
          <p:spPr>
            <a:xfrm rot="5400000">
              <a:off x="4590717" y="2763677"/>
              <a:ext cx="667200" cy="108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descr="offset_comp_342327_edited.jpg" id="761" name="Google Shape;761;p52"/>
          <p:cNvPicPr preferRelativeResize="0"/>
          <p:nvPr/>
        </p:nvPicPr>
        <p:blipFill rotWithShape="1">
          <a:blip r:embed="rId3">
            <a:alphaModFix/>
          </a:blip>
          <a:srcRect b="23234" l="37906" r="30826" t="15185"/>
          <a:stretch/>
        </p:blipFill>
        <p:spPr>
          <a:xfrm rot="-5400000">
            <a:off x="1506387" y="1346998"/>
            <a:ext cx="2043600" cy="3489000"/>
          </a:xfrm>
          <a:prstGeom prst="round2SameRect">
            <a:avLst>
              <a:gd fmla="val 4129" name="adj1"/>
              <a:gd fmla="val 0" name="adj2"/>
            </a:avLst>
          </a:prstGeom>
          <a:noFill/>
          <a:ln>
            <a:noFill/>
          </a:ln>
        </p:spPr>
      </p:pic>
      <p:sp>
        <p:nvSpPr>
          <p:cNvPr id="762" name="Google Shape;762;p52"/>
          <p:cNvSpPr/>
          <p:nvPr/>
        </p:nvSpPr>
        <p:spPr>
          <a:xfrm flipH="1" rot="-5400000">
            <a:off x="257565" y="2409106"/>
            <a:ext cx="1210200" cy="1971000"/>
          </a:xfrm>
          <a:prstGeom prst="rtTriangle">
            <a:avLst/>
          </a:prstGeom>
          <a:solidFill>
            <a:srgbClr val="000000">
              <a:alpha val="431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63" name="Google Shape;763;p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00103" y="1825734"/>
            <a:ext cx="3056167" cy="2362292"/>
          </a:xfrm>
          <a:prstGeom prst="rect">
            <a:avLst/>
          </a:prstGeom>
          <a:noFill/>
          <a:ln>
            <a:noFill/>
          </a:ln>
        </p:spPr>
      </p:pic>
      <p:sp>
        <p:nvSpPr>
          <p:cNvPr id="764" name="Google Shape;764;p52"/>
          <p:cNvSpPr txBox="1"/>
          <p:nvPr>
            <p:ph idx="1" type="body"/>
          </p:nvPr>
        </p:nvSpPr>
        <p:spPr>
          <a:xfrm>
            <a:off x="5004800" y="1614725"/>
            <a:ext cx="3456300" cy="278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●"/>
            </a:pPr>
            <a:r>
              <a:rPr lang="pt-BR" sz="1200">
                <a:latin typeface="Arial"/>
                <a:ea typeface="Arial"/>
                <a:cs typeface="Arial"/>
                <a:sym typeface="Arial"/>
              </a:rPr>
              <a:t>M</a:t>
            </a:r>
            <a:r>
              <a:rPr lang="pt-BR" sz="1200">
                <a:latin typeface="Arial"/>
                <a:ea typeface="Arial"/>
                <a:cs typeface="Arial"/>
                <a:sym typeface="Arial"/>
              </a:rPr>
              <a:t>esmo procedimento utilizado para o sensor de temperatura.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●"/>
            </a:pPr>
            <a:r>
              <a:rPr lang="pt-BR" sz="1200">
                <a:latin typeface="Arial"/>
                <a:ea typeface="Arial"/>
                <a:cs typeface="Arial"/>
                <a:sym typeface="Arial"/>
              </a:rPr>
              <a:t>Não foi possível realizar a adaptação necessária para fazer a comunicação com a  SAMR21.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●"/>
            </a:pPr>
            <a:r>
              <a:rPr lang="pt-BR" sz="1200">
                <a:latin typeface="Arial"/>
                <a:ea typeface="Arial"/>
                <a:cs typeface="Arial"/>
                <a:sym typeface="Arial"/>
              </a:rPr>
              <a:t>Caso a comunicação venha a ser implementada corretamente, as configurações para o tratamento dos dados coletados já estariam prontas.</a:t>
            </a:r>
            <a:endParaRPr sz="12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p5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pt-BR" sz="3000">
                <a:latin typeface="Arial"/>
                <a:ea typeface="Arial"/>
                <a:cs typeface="Arial"/>
                <a:sym typeface="Arial"/>
              </a:rPr>
              <a:t>Comunicação de Rede</a:t>
            </a:r>
            <a:endParaRPr sz="3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0" name="Google Shape;770;p53"/>
          <p:cNvSpPr txBox="1"/>
          <p:nvPr/>
        </p:nvSpPr>
        <p:spPr>
          <a:xfrm>
            <a:off x="812750" y="1602525"/>
            <a:ext cx="2134200" cy="4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pt-BR">
                <a:solidFill>
                  <a:srgbClr val="FFFFFF"/>
                </a:solidFill>
              </a:rPr>
              <a:t>Construção do projeto</a:t>
            </a:r>
            <a:endParaRPr i="0" u="none" cap="none" strike="noStrike">
              <a:solidFill>
                <a:srgbClr val="000000"/>
              </a:solidFill>
            </a:endParaRPr>
          </a:p>
        </p:txBody>
      </p:sp>
      <p:sp>
        <p:nvSpPr>
          <p:cNvPr id="771" name="Google Shape;771;p53"/>
          <p:cNvSpPr txBox="1"/>
          <p:nvPr/>
        </p:nvSpPr>
        <p:spPr>
          <a:xfrm>
            <a:off x="812750" y="3015325"/>
            <a:ext cx="1854000" cy="4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pt-BR">
                <a:solidFill>
                  <a:srgbClr val="FFFFFF"/>
                </a:solidFill>
              </a:rPr>
              <a:t>Building</a:t>
            </a:r>
            <a:endParaRPr i="0" u="none" cap="none" strike="noStrike">
              <a:solidFill>
                <a:srgbClr val="000000"/>
              </a:solidFill>
            </a:endParaRPr>
          </a:p>
        </p:txBody>
      </p:sp>
      <p:sp>
        <p:nvSpPr>
          <p:cNvPr id="772" name="Google Shape;772;p53"/>
          <p:cNvSpPr txBox="1"/>
          <p:nvPr/>
        </p:nvSpPr>
        <p:spPr>
          <a:xfrm>
            <a:off x="6548585" y="1602525"/>
            <a:ext cx="1854000" cy="4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pt-BR">
                <a:solidFill>
                  <a:srgbClr val="FFFFFF"/>
                </a:solidFill>
              </a:rPr>
              <a:t>Executar</a:t>
            </a:r>
            <a:endParaRPr i="0" u="none" cap="none" strike="noStrike">
              <a:solidFill>
                <a:srgbClr val="000000"/>
              </a:solidFill>
            </a:endParaRPr>
          </a:p>
        </p:txBody>
      </p:sp>
      <p:sp>
        <p:nvSpPr>
          <p:cNvPr id="773" name="Google Shape;773;p53"/>
          <p:cNvSpPr txBox="1"/>
          <p:nvPr/>
        </p:nvSpPr>
        <p:spPr>
          <a:xfrm>
            <a:off x="6548585" y="3015325"/>
            <a:ext cx="1854000" cy="4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pt-BR">
                <a:solidFill>
                  <a:srgbClr val="FFFFFF"/>
                </a:solidFill>
              </a:rPr>
              <a:t>Flash</a:t>
            </a:r>
            <a:endParaRPr i="0" u="none" cap="none" strike="noStrike">
              <a:solidFill>
                <a:srgbClr val="000000"/>
              </a:solidFill>
            </a:endParaRPr>
          </a:p>
        </p:txBody>
      </p:sp>
      <p:cxnSp>
        <p:nvCxnSpPr>
          <p:cNvPr id="774" name="Google Shape;774;p53"/>
          <p:cNvCxnSpPr/>
          <p:nvPr/>
        </p:nvCxnSpPr>
        <p:spPr>
          <a:xfrm flipH="1">
            <a:off x="764082" y="1456225"/>
            <a:ext cx="7596300" cy="105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75" name="Google Shape;775;p53"/>
          <p:cNvCxnSpPr/>
          <p:nvPr/>
        </p:nvCxnSpPr>
        <p:spPr>
          <a:xfrm flipH="1">
            <a:off x="780842" y="3044098"/>
            <a:ext cx="2275500" cy="105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776" name="Google Shape;776;p53"/>
          <p:cNvCxnSpPr/>
          <p:nvPr/>
        </p:nvCxnSpPr>
        <p:spPr>
          <a:xfrm flipH="1">
            <a:off x="6101542" y="3044098"/>
            <a:ext cx="2275500" cy="105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777" name="Google Shape;777;p53"/>
          <p:cNvCxnSpPr/>
          <p:nvPr/>
        </p:nvCxnSpPr>
        <p:spPr>
          <a:xfrm flipH="1">
            <a:off x="796057" y="4913850"/>
            <a:ext cx="7596300" cy="105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78" name="Google Shape;778;p53"/>
          <p:cNvSpPr/>
          <p:nvPr/>
        </p:nvSpPr>
        <p:spPr>
          <a:xfrm>
            <a:off x="3171573" y="1660783"/>
            <a:ext cx="2787300" cy="2787300"/>
          </a:xfrm>
          <a:prstGeom prst="pie">
            <a:avLst>
              <a:gd fmla="val 10795717" name="adj1"/>
              <a:gd fmla="val 16201261" name="adj2"/>
            </a:avLst>
          </a:prstGeom>
          <a:solidFill>
            <a:srgbClr val="9BC5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9" name="Google Shape;779;p53"/>
          <p:cNvSpPr/>
          <p:nvPr/>
        </p:nvSpPr>
        <p:spPr>
          <a:xfrm rot="5400000">
            <a:off x="3171560" y="1660783"/>
            <a:ext cx="2787300" cy="2787300"/>
          </a:xfrm>
          <a:prstGeom prst="pie">
            <a:avLst>
              <a:gd fmla="val 10795717" name="adj1"/>
              <a:gd fmla="val 16201261" name="adj2"/>
            </a:avLst>
          </a:prstGeom>
          <a:solidFill>
            <a:srgbClr val="0D47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0" name="Google Shape;780;p53"/>
          <p:cNvSpPr/>
          <p:nvPr/>
        </p:nvSpPr>
        <p:spPr>
          <a:xfrm rot="10800000">
            <a:off x="3171560" y="1660768"/>
            <a:ext cx="2787300" cy="2787300"/>
          </a:xfrm>
          <a:prstGeom prst="pie">
            <a:avLst>
              <a:gd fmla="val 10795717" name="adj1"/>
              <a:gd fmla="val 16201261" name="adj2"/>
            </a:avLst>
          </a:prstGeom>
          <a:solidFill>
            <a:srgbClr val="1976D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1" name="Google Shape;781;p53"/>
          <p:cNvSpPr/>
          <p:nvPr/>
        </p:nvSpPr>
        <p:spPr>
          <a:xfrm rot="-5400000">
            <a:off x="3171573" y="1660768"/>
            <a:ext cx="2787300" cy="2787300"/>
          </a:xfrm>
          <a:prstGeom prst="pie">
            <a:avLst>
              <a:gd fmla="val 10795717" name="adj1"/>
              <a:gd fmla="val 16201261" name="adj2"/>
            </a:avLst>
          </a:prstGeom>
          <a:solidFill>
            <a:srgbClr val="2196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82" name="Google Shape;782;p53"/>
          <p:cNvGrpSpPr/>
          <p:nvPr/>
        </p:nvGrpSpPr>
        <p:grpSpPr>
          <a:xfrm>
            <a:off x="3078687" y="2700858"/>
            <a:ext cx="737730" cy="737730"/>
            <a:chOff x="2920647" y="2157958"/>
            <a:chExt cx="827701" cy="827701"/>
          </a:xfrm>
        </p:grpSpPr>
        <p:sp>
          <p:nvSpPr>
            <p:cNvPr id="783" name="Google Shape;783;p53"/>
            <p:cNvSpPr/>
            <p:nvPr/>
          </p:nvSpPr>
          <p:spPr>
            <a:xfrm rot="2368348">
              <a:off x="3040494" y="2277805"/>
              <a:ext cx="588007" cy="588007"/>
            </a:xfrm>
            <a:prstGeom prst="pie">
              <a:avLst>
                <a:gd fmla="val 18953478" name="adj1"/>
                <a:gd fmla="val 8381030" name="adj2"/>
              </a:avLst>
            </a:prstGeom>
            <a:solidFill>
              <a:srgbClr val="9BC5E9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509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4" name="Google Shape;784;p53"/>
            <p:cNvSpPr/>
            <p:nvPr/>
          </p:nvSpPr>
          <p:spPr>
            <a:xfrm rot="248723">
              <a:off x="3023158" y="2234335"/>
              <a:ext cx="655715" cy="655993"/>
            </a:xfrm>
            <a:prstGeom prst="chord">
              <a:avLst>
                <a:gd fmla="val 2500565" name="adj1"/>
                <a:gd fmla="val 1811979" name="adj2"/>
              </a:avLst>
            </a:prstGeom>
            <a:solidFill>
              <a:srgbClr val="9BC5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85" name="Google Shape;785;p53"/>
          <p:cNvSpPr txBox="1"/>
          <p:nvPr/>
        </p:nvSpPr>
        <p:spPr>
          <a:xfrm>
            <a:off x="3199194" y="2882857"/>
            <a:ext cx="507900" cy="2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pt-BR" sz="1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01</a:t>
            </a:r>
            <a:endParaRPr b="1" i="0" sz="16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786" name="Google Shape;786;p53"/>
          <p:cNvGrpSpPr/>
          <p:nvPr/>
        </p:nvGrpSpPr>
        <p:grpSpPr>
          <a:xfrm rot="-5400000">
            <a:off x="4225338" y="3802928"/>
            <a:ext cx="737730" cy="737730"/>
            <a:chOff x="2920647" y="2157958"/>
            <a:chExt cx="827701" cy="827701"/>
          </a:xfrm>
        </p:grpSpPr>
        <p:sp>
          <p:nvSpPr>
            <p:cNvPr id="787" name="Google Shape;787;p53"/>
            <p:cNvSpPr/>
            <p:nvPr/>
          </p:nvSpPr>
          <p:spPr>
            <a:xfrm rot="2368348">
              <a:off x="3040494" y="2277805"/>
              <a:ext cx="588007" cy="588007"/>
            </a:xfrm>
            <a:prstGeom prst="pie">
              <a:avLst>
                <a:gd fmla="val 18953478" name="adj1"/>
                <a:gd fmla="val 8381030" name="adj2"/>
              </a:avLst>
            </a:prstGeom>
            <a:solidFill>
              <a:srgbClr val="2196F3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509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8" name="Google Shape;788;p53"/>
            <p:cNvSpPr/>
            <p:nvPr/>
          </p:nvSpPr>
          <p:spPr>
            <a:xfrm rot="248723">
              <a:off x="3023158" y="2234335"/>
              <a:ext cx="655715" cy="655993"/>
            </a:xfrm>
            <a:prstGeom prst="chord">
              <a:avLst>
                <a:gd fmla="val 2500565" name="adj1"/>
                <a:gd fmla="val 1811979" name="adj2"/>
              </a:avLst>
            </a:prstGeom>
            <a:solidFill>
              <a:srgbClr val="2196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89" name="Google Shape;789;p53"/>
          <p:cNvSpPr txBox="1"/>
          <p:nvPr/>
        </p:nvSpPr>
        <p:spPr>
          <a:xfrm>
            <a:off x="4320431" y="3970948"/>
            <a:ext cx="507900" cy="2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pt-BR" sz="1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02</a:t>
            </a:r>
            <a:endParaRPr b="1" i="0" sz="16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790" name="Google Shape;790;p53"/>
          <p:cNvGrpSpPr/>
          <p:nvPr/>
        </p:nvGrpSpPr>
        <p:grpSpPr>
          <a:xfrm>
            <a:off x="5313093" y="2700655"/>
            <a:ext cx="737804" cy="737804"/>
            <a:chOff x="5428888" y="2158023"/>
            <a:chExt cx="828900" cy="828900"/>
          </a:xfrm>
        </p:grpSpPr>
        <p:sp>
          <p:nvSpPr>
            <p:cNvPr id="791" name="Google Shape;791;p53"/>
            <p:cNvSpPr/>
            <p:nvPr/>
          </p:nvSpPr>
          <p:spPr>
            <a:xfrm rot="-8431175">
              <a:off x="5548912" y="2278047"/>
              <a:ext cx="588851" cy="588851"/>
            </a:xfrm>
            <a:prstGeom prst="pie">
              <a:avLst>
                <a:gd fmla="val 19686997" name="adj1"/>
                <a:gd fmla="val 7771013" name="adj2"/>
              </a:avLst>
            </a:prstGeom>
            <a:solidFill>
              <a:srgbClr val="1976D2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509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2" name="Google Shape;792;p53"/>
            <p:cNvSpPr/>
            <p:nvPr/>
          </p:nvSpPr>
          <p:spPr>
            <a:xfrm rot="-10551618">
              <a:off x="5498383" y="2253584"/>
              <a:ext cx="656613" cy="656891"/>
            </a:xfrm>
            <a:prstGeom prst="chord">
              <a:avLst>
                <a:gd fmla="val 2500565" name="adj1"/>
                <a:gd fmla="val 1811979" name="adj2"/>
              </a:avLst>
            </a:prstGeom>
            <a:solidFill>
              <a:srgbClr val="1976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93" name="Google Shape;793;p53"/>
          <p:cNvSpPr txBox="1"/>
          <p:nvPr/>
        </p:nvSpPr>
        <p:spPr>
          <a:xfrm>
            <a:off x="5404083" y="2882857"/>
            <a:ext cx="507900" cy="2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pt-BR" sz="1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03</a:t>
            </a:r>
            <a:endParaRPr b="1" i="0" sz="16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794" name="Google Shape;794;p53"/>
          <p:cNvGrpSpPr/>
          <p:nvPr/>
        </p:nvGrpSpPr>
        <p:grpSpPr>
          <a:xfrm rot="5400000">
            <a:off x="4193369" y="1569752"/>
            <a:ext cx="737730" cy="737730"/>
            <a:chOff x="2920647" y="2157958"/>
            <a:chExt cx="827701" cy="827701"/>
          </a:xfrm>
        </p:grpSpPr>
        <p:sp>
          <p:nvSpPr>
            <p:cNvPr id="795" name="Google Shape;795;p53"/>
            <p:cNvSpPr/>
            <p:nvPr/>
          </p:nvSpPr>
          <p:spPr>
            <a:xfrm rot="2368348">
              <a:off x="3040494" y="2277805"/>
              <a:ext cx="588007" cy="588007"/>
            </a:xfrm>
            <a:prstGeom prst="pie">
              <a:avLst>
                <a:gd fmla="val 18953478" name="adj1"/>
                <a:gd fmla="val 8381030" name="adj2"/>
              </a:avLst>
            </a:prstGeom>
            <a:solidFill>
              <a:srgbClr val="0D47A1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509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6" name="Google Shape;796;p53"/>
            <p:cNvSpPr/>
            <p:nvPr/>
          </p:nvSpPr>
          <p:spPr>
            <a:xfrm rot="248723">
              <a:off x="3023158" y="2234335"/>
              <a:ext cx="655715" cy="655993"/>
            </a:xfrm>
            <a:prstGeom prst="chord">
              <a:avLst>
                <a:gd fmla="val 2500565" name="adj1"/>
                <a:gd fmla="val 1811979" name="adj2"/>
              </a:avLst>
            </a:prstGeom>
            <a:solidFill>
              <a:srgbClr val="0D4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97" name="Google Shape;797;p53"/>
          <p:cNvSpPr txBox="1"/>
          <p:nvPr/>
        </p:nvSpPr>
        <p:spPr>
          <a:xfrm>
            <a:off x="4320431" y="1765093"/>
            <a:ext cx="507900" cy="2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pt-BR" sz="1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04</a:t>
            </a:r>
            <a:endParaRPr b="1" i="0" sz="16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98" name="Google Shape;798;p53"/>
          <p:cNvSpPr/>
          <p:nvPr/>
        </p:nvSpPr>
        <p:spPr>
          <a:xfrm>
            <a:off x="3753714" y="2242913"/>
            <a:ext cx="1623000" cy="1623000"/>
          </a:xfrm>
          <a:prstGeom prst="ellipse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9" name="Google Shape;799;p53"/>
          <p:cNvSpPr txBox="1"/>
          <p:nvPr/>
        </p:nvSpPr>
        <p:spPr>
          <a:xfrm>
            <a:off x="812750" y="2023878"/>
            <a:ext cx="1991400" cy="6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pt-BR" sz="1200">
                <a:solidFill>
                  <a:srgbClr val="D9D9D9"/>
                </a:solidFill>
              </a:rPr>
              <a:t>Implementação dos arquivos necessários para utilizar os componentes.</a:t>
            </a:r>
            <a:endParaRPr i="0" sz="1200" u="none" cap="none" strike="noStrike">
              <a:solidFill>
                <a:srgbClr val="D9D9D9"/>
              </a:solidFill>
            </a:endParaRPr>
          </a:p>
        </p:txBody>
      </p:sp>
      <p:sp>
        <p:nvSpPr>
          <p:cNvPr id="800" name="Google Shape;800;p53"/>
          <p:cNvSpPr txBox="1"/>
          <p:nvPr/>
        </p:nvSpPr>
        <p:spPr>
          <a:xfrm>
            <a:off x="812750" y="3436678"/>
            <a:ext cx="1991400" cy="6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pt-BR" sz="1200">
                <a:solidFill>
                  <a:schemeClr val="dk2"/>
                </a:solidFill>
              </a:rPr>
              <a:t>Realizar a construção do OpenThread Firmware a ser utilizado no hardware/simulação.</a:t>
            </a:r>
            <a:endParaRPr i="0" sz="1200" u="none" cap="none" strike="noStrike">
              <a:solidFill>
                <a:srgbClr val="D9D9D9"/>
              </a:solidFill>
            </a:endParaRPr>
          </a:p>
        </p:txBody>
      </p:sp>
      <p:sp>
        <p:nvSpPr>
          <p:cNvPr id="801" name="Google Shape;801;p53"/>
          <p:cNvSpPr txBox="1"/>
          <p:nvPr/>
        </p:nvSpPr>
        <p:spPr>
          <a:xfrm>
            <a:off x="6548585" y="2023878"/>
            <a:ext cx="1991400" cy="6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pt-BR" sz="1200">
                <a:solidFill>
                  <a:srgbClr val="D9D9D9"/>
                </a:solidFill>
              </a:rPr>
              <a:t>Iniciar a conexão e os testes entre os dispositivos.</a:t>
            </a:r>
            <a:endParaRPr i="0" sz="1200" u="none" cap="none" strike="noStrike">
              <a:solidFill>
                <a:srgbClr val="D9D9D9"/>
              </a:solidFill>
            </a:endParaRPr>
          </a:p>
        </p:txBody>
      </p:sp>
      <p:sp>
        <p:nvSpPr>
          <p:cNvPr id="802" name="Google Shape;802;p53"/>
          <p:cNvSpPr txBox="1"/>
          <p:nvPr/>
        </p:nvSpPr>
        <p:spPr>
          <a:xfrm>
            <a:off x="6548585" y="3436678"/>
            <a:ext cx="1991400" cy="6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pt-BR" sz="1200">
                <a:solidFill>
                  <a:srgbClr val="D9D9D9"/>
                </a:solidFill>
              </a:rPr>
              <a:t>Compilar</a:t>
            </a:r>
            <a:r>
              <a:rPr lang="pt-BR" sz="1200">
                <a:solidFill>
                  <a:srgbClr val="D9D9D9"/>
                </a:solidFill>
              </a:rPr>
              <a:t> o </a:t>
            </a:r>
            <a:r>
              <a:rPr lang="pt-BR" sz="1200">
                <a:solidFill>
                  <a:schemeClr val="dk2"/>
                </a:solidFill>
              </a:rPr>
              <a:t>OpenThread </a:t>
            </a:r>
            <a:r>
              <a:rPr lang="pt-BR" sz="1200">
                <a:solidFill>
                  <a:srgbClr val="D9D9D9"/>
                </a:solidFill>
              </a:rPr>
              <a:t>Firmware no dispositivo.</a:t>
            </a:r>
            <a:endParaRPr i="0" sz="1200" u="none" cap="none" strike="noStrike">
              <a:solidFill>
                <a:srgbClr val="D9D9D9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p54"/>
          <p:cNvSpPr txBox="1"/>
          <p:nvPr>
            <p:ph idx="4294967295" type="title"/>
          </p:nvPr>
        </p:nvSpPr>
        <p:spPr>
          <a:xfrm>
            <a:off x="1297500" y="459500"/>
            <a:ext cx="5559300" cy="510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000"/>
              <a:buNone/>
            </a:pPr>
            <a:r>
              <a:rPr lang="pt-BR" sz="3000">
                <a:latin typeface="Arial"/>
                <a:ea typeface="Arial"/>
                <a:cs typeface="Arial"/>
                <a:sym typeface="Arial"/>
              </a:rPr>
              <a:t>Comunicação de Rede</a:t>
            </a:r>
            <a:endParaRPr sz="30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offset_comp_342327_edited.jpg" id="808" name="Google Shape;808;p54"/>
          <p:cNvPicPr preferRelativeResize="0"/>
          <p:nvPr/>
        </p:nvPicPr>
        <p:blipFill rotWithShape="1">
          <a:blip r:embed="rId3">
            <a:alphaModFix/>
          </a:blip>
          <a:srcRect b="23234" l="37904" r="30828" t="15185"/>
          <a:stretch/>
        </p:blipFill>
        <p:spPr>
          <a:xfrm rot="-5400000">
            <a:off x="1506387" y="1346998"/>
            <a:ext cx="2043600" cy="3489000"/>
          </a:xfrm>
          <a:prstGeom prst="round2SameRect">
            <a:avLst>
              <a:gd fmla="val 4129" name="adj1"/>
              <a:gd fmla="val 0" name="adj2"/>
            </a:avLst>
          </a:prstGeom>
          <a:noFill/>
          <a:ln>
            <a:noFill/>
          </a:ln>
        </p:spPr>
      </p:pic>
      <p:sp>
        <p:nvSpPr>
          <p:cNvPr id="809" name="Google Shape;809;p54"/>
          <p:cNvSpPr/>
          <p:nvPr/>
        </p:nvSpPr>
        <p:spPr>
          <a:xfrm flipH="1" rot="-5400000">
            <a:off x="257565" y="2409106"/>
            <a:ext cx="1210200" cy="1971000"/>
          </a:xfrm>
          <a:prstGeom prst="rtTriangle">
            <a:avLst/>
          </a:prstGeom>
          <a:solidFill>
            <a:srgbClr val="000000">
              <a:alpha val="43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0" name="Google Shape;810;p54"/>
          <p:cNvSpPr txBox="1"/>
          <p:nvPr>
            <p:ph idx="1" type="body"/>
          </p:nvPr>
        </p:nvSpPr>
        <p:spPr>
          <a:xfrm>
            <a:off x="4945275" y="1477700"/>
            <a:ext cx="33801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200">
                <a:latin typeface="Arial"/>
                <a:ea typeface="Arial"/>
                <a:cs typeface="Arial"/>
                <a:sym typeface="Arial"/>
              </a:rPr>
              <a:t>Foi utilizado  um simulador para fazer a  comunicação de Rede utilizando as bibliotecas OpenThread. Primeiramente através de um terminal linux realizamos o processo de “Building” do exemplo disponibilizado através do github “ot-samr21”, para obtermos o arquivo (“ot-cli-ftd”) necessário para realizar os seguintes procedimentos: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just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200"/>
              <a:buFont typeface="Arial"/>
              <a:buChar char="●"/>
            </a:pPr>
            <a:r>
              <a:rPr lang="pt-BR" sz="1200">
                <a:latin typeface="Arial"/>
                <a:ea typeface="Arial"/>
                <a:cs typeface="Arial"/>
                <a:sym typeface="Arial"/>
              </a:rPr>
              <a:t>Simulação de uma rede Thread;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pt-BR" sz="1200">
                <a:latin typeface="Arial"/>
                <a:ea typeface="Arial"/>
                <a:cs typeface="Arial"/>
                <a:sym typeface="Arial"/>
              </a:rPr>
              <a:t>Autenticação de nós com comissionamento;</a:t>
            </a:r>
            <a:r>
              <a:rPr lang="pt-BR" sz="1100">
                <a:latin typeface="Arial"/>
                <a:ea typeface="Arial"/>
                <a:cs typeface="Arial"/>
                <a:sym typeface="Arial"/>
              </a:rPr>
              <a:t>			                                                   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11" name="Google Shape;811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3600" y="1805875"/>
            <a:ext cx="4269125" cy="2672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5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p55"/>
          <p:cNvSpPr txBox="1"/>
          <p:nvPr>
            <p:ph idx="4294967295" type="title"/>
          </p:nvPr>
        </p:nvSpPr>
        <p:spPr>
          <a:xfrm>
            <a:off x="1297500" y="459500"/>
            <a:ext cx="5559300" cy="510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000"/>
              <a:buNone/>
            </a:pPr>
            <a:r>
              <a:rPr lang="pt-BR" sz="3000">
                <a:latin typeface="Arial"/>
                <a:ea typeface="Arial"/>
                <a:cs typeface="Arial"/>
                <a:sym typeface="Arial"/>
              </a:rPr>
              <a:t>Comunicação de Rede</a:t>
            </a:r>
            <a:endParaRPr sz="3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55"/>
          <p:cNvSpPr/>
          <p:nvPr/>
        </p:nvSpPr>
        <p:spPr>
          <a:xfrm flipH="1" rot="-5400000">
            <a:off x="257565" y="2409106"/>
            <a:ext cx="1210200" cy="1971000"/>
          </a:xfrm>
          <a:prstGeom prst="rtTriangle">
            <a:avLst/>
          </a:prstGeom>
          <a:solidFill>
            <a:srgbClr val="000000">
              <a:alpha val="43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18" name="Google Shape;818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7700" y="1222800"/>
            <a:ext cx="2532939" cy="360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9" name="Google Shape;819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41650" y="1222800"/>
            <a:ext cx="2532950" cy="360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56"/>
          <p:cNvSpPr txBox="1"/>
          <p:nvPr>
            <p:ph idx="4294967295" type="title"/>
          </p:nvPr>
        </p:nvSpPr>
        <p:spPr>
          <a:xfrm>
            <a:off x="1297500" y="459500"/>
            <a:ext cx="5559300" cy="510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000"/>
              <a:buNone/>
            </a:pPr>
            <a:r>
              <a:rPr lang="pt-BR" sz="3000">
                <a:latin typeface="Arial"/>
                <a:ea typeface="Arial"/>
                <a:cs typeface="Arial"/>
                <a:sym typeface="Arial"/>
              </a:rPr>
              <a:t>Comunicação de Rede</a:t>
            </a:r>
            <a:endParaRPr sz="3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5" name="Google Shape;825;p56"/>
          <p:cNvSpPr/>
          <p:nvPr/>
        </p:nvSpPr>
        <p:spPr>
          <a:xfrm flipH="1" rot="-5400000">
            <a:off x="257565" y="2409106"/>
            <a:ext cx="1210200" cy="1971000"/>
          </a:xfrm>
          <a:prstGeom prst="rtTriangle">
            <a:avLst/>
          </a:prstGeom>
          <a:solidFill>
            <a:srgbClr val="000000">
              <a:alpha val="43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26" name="Google Shape;826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5400" y="1642775"/>
            <a:ext cx="5453200" cy="2760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0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p5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effectLst>
            <a:outerShdw blurRad="57150" rotWithShape="0" algn="bl" dir="5400000" dist="19050">
              <a:srgbClr val="000000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>
                <a:latin typeface="Arial"/>
                <a:ea typeface="Arial"/>
                <a:cs typeface="Arial"/>
                <a:sym typeface="Arial"/>
              </a:rPr>
              <a:t>Conclusão</a:t>
            </a:r>
            <a:endParaRPr sz="3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57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just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200"/>
              <a:buFont typeface="Arial"/>
              <a:buChar char="●"/>
            </a:pPr>
            <a:r>
              <a:rPr lang="pt-BR" sz="1200">
                <a:latin typeface="Arial"/>
                <a:ea typeface="Arial"/>
                <a:cs typeface="Arial"/>
                <a:sym typeface="Arial"/>
              </a:rPr>
              <a:t>A equipe HAL trabalhou na portabilidade do projeto para a plataforma SAM R21 Xplorer Pro. Durante o desenvolvimento houve modificações nos drivers de hardware, configurações de pinos, otimizações de desempenho e outras tarefas necessárias para garantir a compatibilidade e a funcionalidade adequada, porém o resultado final não foi como o esperado.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●"/>
            </a:pPr>
            <a:r>
              <a:rPr lang="pt-BR" sz="1200">
                <a:latin typeface="Arial"/>
                <a:ea typeface="Arial"/>
                <a:cs typeface="Arial"/>
                <a:sym typeface="Arial"/>
              </a:rPr>
              <a:t>Na parte de teste dos sensores houve um avanço significativo conseguimos implementar o sensor de luz, </a:t>
            </a:r>
            <a:r>
              <a:rPr lang="pt-BR" sz="1200">
                <a:latin typeface="Arial"/>
                <a:ea typeface="Arial"/>
                <a:cs typeface="Arial"/>
                <a:sym typeface="Arial"/>
              </a:rPr>
              <a:t>acelerômetro e temperatura.</a:t>
            </a:r>
            <a:r>
              <a:rPr lang="pt-BR" sz="1200">
                <a:latin typeface="Arial"/>
                <a:ea typeface="Arial"/>
                <a:cs typeface="Arial"/>
                <a:sym typeface="Arial"/>
              </a:rPr>
              <a:t> 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●"/>
            </a:pPr>
            <a:r>
              <a:rPr lang="pt-BR" sz="1200">
                <a:latin typeface="Arial"/>
                <a:ea typeface="Arial"/>
                <a:cs typeface="Arial"/>
                <a:sym typeface="Arial"/>
              </a:rPr>
              <a:t>Quanto a comunicação foi realizada a simulação de uma rede Thread utilizado o OpenThread, como resultado obtido foi possível dar ping entre os dispositivos utilizados e a obtenção dos pacotes enviados, além disso, foi possível visualizar os dispositivos na tabela da rede.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6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p58"/>
          <p:cNvSpPr txBox="1"/>
          <p:nvPr>
            <p:ph type="title"/>
          </p:nvPr>
        </p:nvSpPr>
        <p:spPr>
          <a:xfrm>
            <a:off x="645300" y="1833775"/>
            <a:ext cx="3063300" cy="692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pt-BR" sz="3000">
                <a:latin typeface="Arial"/>
                <a:ea typeface="Arial"/>
                <a:cs typeface="Arial"/>
                <a:sym typeface="Arial"/>
              </a:rPr>
              <a:t>Obrigado!</a:t>
            </a:r>
            <a:endParaRPr sz="30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38" name="Google Shape;838;p58"/>
          <p:cNvGrpSpPr/>
          <p:nvPr/>
        </p:nvGrpSpPr>
        <p:grpSpPr>
          <a:xfrm>
            <a:off x="3517188" y="1656777"/>
            <a:ext cx="3462484" cy="2672600"/>
            <a:chOff x="3553042" y="1657806"/>
            <a:chExt cx="3461100" cy="2671532"/>
          </a:xfrm>
        </p:grpSpPr>
        <p:sp>
          <p:nvSpPr>
            <p:cNvPr id="839" name="Google Shape;839;p58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0" name="Google Shape;840;p58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1" name="Google Shape;841;p58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2" name="Google Shape;842;p58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3" name="Google Shape;843;p58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4" name="Google Shape;844;p58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5" name="Google Shape;845;p58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6" name="Google Shape;846;p58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descr="QuickTip.jpg" id="847" name="Google Shape;847;p58"/>
          <p:cNvPicPr preferRelativeResize="0"/>
          <p:nvPr/>
        </p:nvPicPr>
        <p:blipFill rotWithShape="1">
          <a:blip r:embed="rId3">
            <a:alphaModFix/>
          </a:blip>
          <a:srcRect b="7264" l="0" r="0" t="7263"/>
          <a:stretch/>
        </p:blipFill>
        <p:spPr>
          <a:xfrm>
            <a:off x="3570069" y="1713899"/>
            <a:ext cx="3356400" cy="1912500"/>
          </a:xfrm>
          <a:prstGeom prst="rect">
            <a:avLst/>
          </a:prstGeom>
          <a:noFill/>
          <a:ln>
            <a:noFill/>
          </a:ln>
        </p:spPr>
      </p:pic>
      <p:sp>
        <p:nvSpPr>
          <p:cNvPr id="848" name="Google Shape;848;p58"/>
          <p:cNvSpPr/>
          <p:nvPr/>
        </p:nvSpPr>
        <p:spPr>
          <a:xfrm flipH="1">
            <a:off x="3569929" y="1714948"/>
            <a:ext cx="3356400" cy="1910100"/>
          </a:xfrm>
          <a:prstGeom prst="rtTriangle">
            <a:avLst/>
          </a:prstGeom>
          <a:solidFill>
            <a:srgbClr val="000000">
              <a:alpha val="431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49" name="Google Shape;849;p58"/>
          <p:cNvPicPr preferRelativeResize="0"/>
          <p:nvPr/>
        </p:nvPicPr>
        <p:blipFill rotWithShape="1">
          <a:blip r:embed="rId4">
            <a:alphaModFix/>
          </a:blip>
          <a:srcRect b="0" l="67894" r="0" t="0"/>
          <a:stretch/>
        </p:blipFill>
        <p:spPr>
          <a:xfrm>
            <a:off x="3568550" y="1716000"/>
            <a:ext cx="3356399" cy="19100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50" name="Google Shape;850;p58"/>
          <p:cNvGrpSpPr/>
          <p:nvPr/>
        </p:nvGrpSpPr>
        <p:grpSpPr>
          <a:xfrm rot="-5400000">
            <a:off x="7532758" y="2627109"/>
            <a:ext cx="1122449" cy="1668667"/>
            <a:chOff x="6505573" y="2745170"/>
            <a:chExt cx="1122000" cy="1668000"/>
          </a:xfrm>
        </p:grpSpPr>
        <p:sp>
          <p:nvSpPr>
            <p:cNvPr id="851" name="Google Shape;851;p58"/>
            <p:cNvSpPr/>
            <p:nvPr/>
          </p:nvSpPr>
          <p:spPr>
            <a:xfrm>
              <a:off x="6517841" y="2745170"/>
              <a:ext cx="1109700" cy="16680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41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2" name="Google Shape;852;p58"/>
            <p:cNvSpPr/>
            <p:nvPr/>
          </p:nvSpPr>
          <p:spPr>
            <a:xfrm rot="-5400000">
              <a:off x="6238873" y="3024453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3" name="Google Shape;853;p58"/>
            <p:cNvSpPr/>
            <p:nvPr/>
          </p:nvSpPr>
          <p:spPr>
            <a:xfrm rot="-5400000">
              <a:off x="6238873" y="3012061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4" name="Google Shape;854;p58"/>
            <p:cNvSpPr/>
            <p:nvPr/>
          </p:nvSpPr>
          <p:spPr>
            <a:xfrm>
              <a:off x="6954127" y="4329594"/>
              <a:ext cx="224700" cy="315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descr="offset_comp_342327_edited.jpg" id="855" name="Google Shape;855;p58"/>
          <p:cNvPicPr preferRelativeResize="0"/>
          <p:nvPr/>
        </p:nvPicPr>
        <p:blipFill rotWithShape="1">
          <a:blip r:embed="rId5">
            <a:alphaModFix/>
          </a:blip>
          <a:srcRect b="16019" l="53168" r="26237" t="53058"/>
          <a:stretch/>
        </p:blipFill>
        <p:spPr>
          <a:xfrm rot="-5400000">
            <a:off x="7502951" y="2731536"/>
            <a:ext cx="1122300" cy="1461000"/>
          </a:xfrm>
          <a:prstGeom prst="rect">
            <a:avLst/>
          </a:prstGeom>
          <a:noFill/>
          <a:ln>
            <a:noFill/>
          </a:ln>
        </p:spPr>
      </p:pic>
      <p:sp>
        <p:nvSpPr>
          <p:cNvPr id="856" name="Google Shape;856;p58"/>
          <p:cNvSpPr/>
          <p:nvPr/>
        </p:nvSpPr>
        <p:spPr>
          <a:xfrm flipH="1" rot="-5400000">
            <a:off x="7503190" y="2731702"/>
            <a:ext cx="1122300" cy="1461000"/>
          </a:xfrm>
          <a:prstGeom prst="rtTriangle">
            <a:avLst/>
          </a:prstGeom>
          <a:solidFill>
            <a:srgbClr val="000000">
              <a:alpha val="431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57" name="Google Shape;857;p5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384120" y="2900225"/>
            <a:ext cx="1410730" cy="11224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58" name="Google Shape;858;p58"/>
          <p:cNvGrpSpPr/>
          <p:nvPr/>
        </p:nvGrpSpPr>
        <p:grpSpPr>
          <a:xfrm>
            <a:off x="6299750" y="3059851"/>
            <a:ext cx="1122449" cy="1668667"/>
            <a:chOff x="6505573" y="2745170"/>
            <a:chExt cx="1122000" cy="1668000"/>
          </a:xfrm>
        </p:grpSpPr>
        <p:sp>
          <p:nvSpPr>
            <p:cNvPr id="859" name="Google Shape;859;p58"/>
            <p:cNvSpPr/>
            <p:nvPr/>
          </p:nvSpPr>
          <p:spPr>
            <a:xfrm>
              <a:off x="6517841" y="2745170"/>
              <a:ext cx="1109700" cy="16680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41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0" name="Google Shape;860;p58"/>
            <p:cNvSpPr/>
            <p:nvPr/>
          </p:nvSpPr>
          <p:spPr>
            <a:xfrm rot="-5400000">
              <a:off x="6238873" y="3024453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1" name="Google Shape;861;p58"/>
            <p:cNvSpPr/>
            <p:nvPr/>
          </p:nvSpPr>
          <p:spPr>
            <a:xfrm rot="-5400000">
              <a:off x="6238873" y="3012061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2" name="Google Shape;862;p58"/>
            <p:cNvSpPr/>
            <p:nvPr/>
          </p:nvSpPr>
          <p:spPr>
            <a:xfrm>
              <a:off x="6954127" y="4329594"/>
              <a:ext cx="224700" cy="315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descr="offset_comp_342327_edited.jpg" id="863" name="Google Shape;863;p58"/>
          <p:cNvPicPr preferRelativeResize="0"/>
          <p:nvPr/>
        </p:nvPicPr>
        <p:blipFill rotWithShape="1">
          <a:blip r:embed="rId5">
            <a:alphaModFix/>
          </a:blip>
          <a:srcRect b="16019" l="53168" r="26237" t="53058"/>
          <a:stretch/>
        </p:blipFill>
        <p:spPr>
          <a:xfrm>
            <a:off x="6299231" y="3133802"/>
            <a:ext cx="1122300" cy="146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4" name="Google Shape;864;p58"/>
          <p:cNvPicPr preferRelativeResize="0"/>
          <p:nvPr/>
        </p:nvPicPr>
        <p:blipFill rotWithShape="1">
          <a:blip r:embed="rId7">
            <a:alphaModFix/>
          </a:blip>
          <a:srcRect b="6255" l="24726" r="30777" t="4616"/>
          <a:stretch/>
        </p:blipFill>
        <p:spPr>
          <a:xfrm>
            <a:off x="6299900" y="3143900"/>
            <a:ext cx="1122300" cy="1450900"/>
          </a:xfrm>
          <a:prstGeom prst="rect">
            <a:avLst/>
          </a:prstGeom>
          <a:noFill/>
          <a:ln>
            <a:noFill/>
          </a:ln>
        </p:spPr>
      </p:pic>
      <p:sp>
        <p:nvSpPr>
          <p:cNvPr id="865" name="Google Shape;865;p58"/>
          <p:cNvSpPr/>
          <p:nvPr/>
        </p:nvSpPr>
        <p:spPr>
          <a:xfrm flipH="1">
            <a:off x="6299065" y="3134042"/>
            <a:ext cx="1122300" cy="1461000"/>
          </a:xfrm>
          <a:prstGeom prst="rtTriangle">
            <a:avLst/>
          </a:prstGeom>
          <a:solidFill>
            <a:srgbClr val="000000">
              <a:alpha val="431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66" name="Google Shape;866;p58"/>
          <p:cNvGrpSpPr/>
          <p:nvPr/>
        </p:nvGrpSpPr>
        <p:grpSpPr>
          <a:xfrm rot="-5400000">
            <a:off x="7252783" y="3668934"/>
            <a:ext cx="1122449" cy="1668667"/>
            <a:chOff x="6505573" y="2745170"/>
            <a:chExt cx="1122000" cy="1668000"/>
          </a:xfrm>
        </p:grpSpPr>
        <p:sp>
          <p:nvSpPr>
            <p:cNvPr id="867" name="Google Shape;867;p58"/>
            <p:cNvSpPr/>
            <p:nvPr/>
          </p:nvSpPr>
          <p:spPr>
            <a:xfrm>
              <a:off x="6517841" y="2745170"/>
              <a:ext cx="1109700" cy="16680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411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8" name="Google Shape;868;p58"/>
            <p:cNvSpPr/>
            <p:nvPr/>
          </p:nvSpPr>
          <p:spPr>
            <a:xfrm rot="-5400000">
              <a:off x="6238873" y="3024453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9" name="Google Shape;869;p58"/>
            <p:cNvSpPr/>
            <p:nvPr/>
          </p:nvSpPr>
          <p:spPr>
            <a:xfrm rot="-5400000">
              <a:off x="6238873" y="3012061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0" name="Google Shape;870;p58"/>
            <p:cNvSpPr/>
            <p:nvPr/>
          </p:nvSpPr>
          <p:spPr>
            <a:xfrm>
              <a:off x="6954127" y="4329594"/>
              <a:ext cx="224700" cy="315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descr="offset_comp_342327_edited.jpg" id="871" name="Google Shape;871;p58"/>
          <p:cNvPicPr preferRelativeResize="0"/>
          <p:nvPr/>
        </p:nvPicPr>
        <p:blipFill rotWithShape="1">
          <a:blip r:embed="rId5">
            <a:alphaModFix/>
          </a:blip>
          <a:srcRect b="16019" l="53168" r="26237" t="53058"/>
          <a:stretch/>
        </p:blipFill>
        <p:spPr>
          <a:xfrm rot="-5400000">
            <a:off x="7222976" y="3773361"/>
            <a:ext cx="1122300" cy="1461000"/>
          </a:xfrm>
          <a:prstGeom prst="rect">
            <a:avLst/>
          </a:prstGeom>
          <a:noFill/>
          <a:ln>
            <a:noFill/>
          </a:ln>
        </p:spPr>
      </p:pic>
      <p:sp>
        <p:nvSpPr>
          <p:cNvPr id="872" name="Google Shape;872;p58"/>
          <p:cNvSpPr/>
          <p:nvPr/>
        </p:nvSpPr>
        <p:spPr>
          <a:xfrm flipH="1" rot="-5400000">
            <a:off x="7223215" y="3773527"/>
            <a:ext cx="1122300" cy="1461000"/>
          </a:xfrm>
          <a:prstGeom prst="rtTriangle">
            <a:avLst/>
          </a:prstGeom>
          <a:solidFill>
            <a:srgbClr val="000000">
              <a:alpha val="431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73" name="Google Shape;873;p58"/>
          <p:cNvPicPr preferRelativeResize="0"/>
          <p:nvPr/>
        </p:nvPicPr>
        <p:blipFill rotWithShape="1">
          <a:blip r:embed="rId8">
            <a:alphaModFix/>
          </a:blip>
          <a:srcRect b="5606" l="5032" r="7744" t="8252"/>
          <a:stretch/>
        </p:blipFill>
        <p:spPr>
          <a:xfrm>
            <a:off x="7183828" y="3942050"/>
            <a:ext cx="1310446" cy="1122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3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pt-BR" sz="3000">
                <a:latin typeface="Arial"/>
                <a:ea typeface="Arial"/>
                <a:cs typeface="Arial"/>
                <a:sym typeface="Arial"/>
              </a:rPr>
              <a:t>Objetivo do projeto</a:t>
            </a:r>
            <a:endParaRPr sz="3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2" name="Google Shape;462;p35"/>
          <p:cNvSpPr txBox="1"/>
          <p:nvPr>
            <p:ph idx="1" type="body"/>
          </p:nvPr>
        </p:nvSpPr>
        <p:spPr>
          <a:xfrm>
            <a:off x="2964600" y="1182025"/>
            <a:ext cx="5371800" cy="25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048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●"/>
            </a:pPr>
            <a:r>
              <a:rPr lang="pt-BR" sz="1200">
                <a:latin typeface="Arial"/>
                <a:ea typeface="Arial"/>
                <a:cs typeface="Arial"/>
                <a:sym typeface="Arial"/>
              </a:rPr>
              <a:t>Efetuar a adaptação do projeto OpenThread RTOS (OTRTOS) que atualmente utiliza FreeRTOS e LwIP, para o hardware do laboratório (SAM R21 Xplorer Pro).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●"/>
            </a:pPr>
            <a:r>
              <a:rPr lang="pt-BR" sz="1200">
                <a:latin typeface="Arial"/>
                <a:ea typeface="Arial"/>
                <a:cs typeface="Arial"/>
                <a:sym typeface="Arial"/>
              </a:rPr>
              <a:t>Realizar os testes requeridos pela equipe de aplicativos (APP) para executar a aplicação na plataforma de hardware e no OT-RTOS.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●"/>
            </a:pPr>
            <a:r>
              <a:rPr lang="pt-BR" sz="1200">
                <a:latin typeface="Arial"/>
                <a:ea typeface="Arial"/>
                <a:cs typeface="Arial"/>
                <a:sym typeface="Arial"/>
              </a:rPr>
              <a:t>Demonstrar o projeto e documentar os procedimentos necessários para a portabilidade da aplicação, incluindo compilação, uso, teste e execução da demonstração.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7" name="Google Shape;467;p36"/>
          <p:cNvPicPr preferRelativeResize="0"/>
          <p:nvPr/>
        </p:nvPicPr>
        <p:blipFill rotWithShape="1">
          <a:blip r:embed="rId3">
            <a:alphaModFix/>
          </a:blip>
          <a:srcRect b="14846" l="0" r="0" t="14220"/>
          <a:stretch/>
        </p:blipFill>
        <p:spPr>
          <a:xfrm>
            <a:off x="6043875" y="1443000"/>
            <a:ext cx="1076700" cy="10182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468" name="Google Shape;468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83450" y="1443000"/>
            <a:ext cx="1018200" cy="10182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469" name="Google Shape;469;p3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913500" y="3154500"/>
            <a:ext cx="1018200" cy="1018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470" name="Google Shape;470;p36"/>
          <p:cNvSpPr txBox="1"/>
          <p:nvPr>
            <p:ph type="title"/>
          </p:nvPr>
        </p:nvSpPr>
        <p:spPr>
          <a:xfrm>
            <a:off x="1297500" y="508725"/>
            <a:ext cx="5609700" cy="598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2400"/>
              <a:buNone/>
            </a:pPr>
            <a:r>
              <a:rPr lang="pt-BR" sz="3000">
                <a:latin typeface="Arial"/>
                <a:ea typeface="Arial"/>
                <a:cs typeface="Arial"/>
                <a:sym typeface="Arial"/>
              </a:rPr>
              <a:t>Equipe</a:t>
            </a:r>
            <a:endParaRPr sz="30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71" name="Google Shape;471;p36"/>
          <p:cNvPicPr preferRelativeResize="0"/>
          <p:nvPr/>
        </p:nvPicPr>
        <p:blipFill rotWithShape="1">
          <a:blip r:embed="rId6">
            <a:alphaModFix/>
          </a:blip>
          <a:srcRect b="9195" l="29657" r="6120" t="-418"/>
          <a:stretch/>
        </p:blipFill>
        <p:spPr>
          <a:xfrm rot="10800000">
            <a:off x="6238025" y="7367"/>
            <a:ext cx="2898000" cy="26916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472" name="Google Shape;472;p36"/>
          <p:cNvSpPr txBox="1"/>
          <p:nvPr/>
        </p:nvSpPr>
        <p:spPr>
          <a:xfrm>
            <a:off x="2853125" y="4245800"/>
            <a:ext cx="1145100" cy="4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pt-BR" sz="8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Leonardo Foletto</a:t>
            </a:r>
            <a:endParaRPr b="0" i="0" sz="8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73" name="Google Shape;473;p36"/>
          <p:cNvSpPr txBox="1"/>
          <p:nvPr/>
        </p:nvSpPr>
        <p:spPr>
          <a:xfrm>
            <a:off x="1323075" y="2534300"/>
            <a:ext cx="1145100" cy="4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pt-BR" sz="8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Daniel Youssef</a:t>
            </a:r>
            <a:endParaRPr b="0" i="0" sz="8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74" name="Google Shape;474;p36"/>
          <p:cNvSpPr txBox="1"/>
          <p:nvPr/>
        </p:nvSpPr>
        <p:spPr>
          <a:xfrm>
            <a:off x="2853125" y="2534313"/>
            <a:ext cx="1145100" cy="4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pt-BR" sz="8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Davi Castro</a:t>
            </a:r>
            <a:endParaRPr b="0" i="0" sz="8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75" name="Google Shape;475;p3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916575" y="1443012"/>
            <a:ext cx="1018200" cy="1018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476" name="Google Shape;476;p36"/>
          <p:cNvSpPr txBox="1"/>
          <p:nvPr/>
        </p:nvSpPr>
        <p:spPr>
          <a:xfrm>
            <a:off x="1320000" y="4245800"/>
            <a:ext cx="1145100" cy="4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pt-BR" sz="8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Guilherme Ribeiro</a:t>
            </a:r>
            <a:endParaRPr b="0" i="0" sz="8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77" name="Google Shape;477;p3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320000" y="3154500"/>
            <a:ext cx="1018200" cy="1018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478" name="Google Shape;478;p36"/>
          <p:cNvSpPr txBox="1"/>
          <p:nvPr/>
        </p:nvSpPr>
        <p:spPr>
          <a:xfrm>
            <a:off x="4507075" y="4245800"/>
            <a:ext cx="1145100" cy="4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pt-BR" sz="8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Lucas Rocha</a:t>
            </a:r>
            <a:endParaRPr b="0" i="0" sz="8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79" name="Google Shape;479;p36"/>
          <p:cNvPicPr preferRelativeResize="0"/>
          <p:nvPr/>
        </p:nvPicPr>
        <p:blipFill rotWithShape="1">
          <a:blip r:embed="rId9">
            <a:alphaModFix/>
          </a:blip>
          <a:srcRect b="27313" l="0" r="32673" t="5359"/>
          <a:stretch/>
        </p:blipFill>
        <p:spPr>
          <a:xfrm>
            <a:off x="4533925" y="3154501"/>
            <a:ext cx="1018200" cy="1018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480" name="Google Shape;480;p36"/>
          <p:cNvSpPr txBox="1"/>
          <p:nvPr/>
        </p:nvSpPr>
        <p:spPr>
          <a:xfrm>
            <a:off x="6046275" y="2534300"/>
            <a:ext cx="1145100" cy="4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pt-BR" sz="8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Gabriel Scaramussa</a:t>
            </a:r>
            <a:endParaRPr b="0" i="0" sz="8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81" name="Google Shape;481;p36"/>
          <p:cNvSpPr txBox="1"/>
          <p:nvPr/>
        </p:nvSpPr>
        <p:spPr>
          <a:xfrm>
            <a:off x="4449700" y="2534300"/>
            <a:ext cx="1145100" cy="4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pt-BR" sz="8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Diego Nyland</a:t>
            </a:r>
            <a:endParaRPr b="0" i="0" sz="8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82" name="Google Shape;482;p36"/>
          <p:cNvSpPr txBox="1"/>
          <p:nvPr/>
        </p:nvSpPr>
        <p:spPr>
          <a:xfrm>
            <a:off x="6046275" y="4245800"/>
            <a:ext cx="1145100" cy="4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pt-BR" sz="8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Maryane Machado</a:t>
            </a:r>
            <a:endParaRPr b="0" i="0" sz="8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83" name="Google Shape;483;p36"/>
          <p:cNvPicPr preferRelativeResize="0"/>
          <p:nvPr/>
        </p:nvPicPr>
        <p:blipFill rotWithShape="1">
          <a:blip r:embed="rId10">
            <a:alphaModFix/>
          </a:blip>
          <a:srcRect b="26465" l="0" r="0" t="0"/>
          <a:stretch/>
        </p:blipFill>
        <p:spPr>
          <a:xfrm>
            <a:off x="4524850" y="1443012"/>
            <a:ext cx="1030200" cy="10182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484" name="Google Shape;484;p36"/>
          <p:cNvPicPr preferRelativeResize="0"/>
          <p:nvPr/>
        </p:nvPicPr>
        <p:blipFill rotWithShape="1">
          <a:blip r:embed="rId11">
            <a:alphaModFix/>
          </a:blip>
          <a:srcRect b="33582" l="0" r="0" t="5644"/>
          <a:stretch/>
        </p:blipFill>
        <p:spPr>
          <a:xfrm>
            <a:off x="6110925" y="3154500"/>
            <a:ext cx="942600" cy="10182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3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pt-BR" sz="3000">
                <a:latin typeface="Arial"/>
                <a:ea typeface="Arial"/>
                <a:cs typeface="Arial"/>
                <a:sym typeface="Arial"/>
              </a:rPr>
              <a:t>Principais desafios</a:t>
            </a:r>
            <a:endParaRPr sz="3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0" name="Google Shape;490;p37"/>
          <p:cNvSpPr txBox="1"/>
          <p:nvPr/>
        </p:nvSpPr>
        <p:spPr>
          <a:xfrm>
            <a:off x="1297500" y="17436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i="0" lang="pt-BR" sz="2400" u="none" cap="none" strike="noStrike">
                <a:solidFill>
                  <a:srgbClr val="FFFFFF"/>
                </a:solidFill>
              </a:rPr>
              <a:t>01</a:t>
            </a:r>
            <a:endParaRPr i="0" sz="2400" u="none" cap="none" strike="noStrike">
              <a:solidFill>
                <a:srgbClr val="FFFFFF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i="0" sz="2400" u="none" cap="none" strike="noStrike">
              <a:solidFill>
                <a:srgbClr val="FFFFFF"/>
              </a:solidFill>
            </a:endParaRPr>
          </a:p>
        </p:txBody>
      </p:sp>
      <p:sp>
        <p:nvSpPr>
          <p:cNvPr id="491" name="Google Shape;491;p37"/>
          <p:cNvSpPr txBox="1"/>
          <p:nvPr>
            <p:ph idx="1" type="body"/>
          </p:nvPr>
        </p:nvSpPr>
        <p:spPr>
          <a:xfrm>
            <a:off x="2030400" y="1815750"/>
            <a:ext cx="58773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SzPts val="1300"/>
              <a:buNone/>
            </a:pPr>
            <a:r>
              <a:rPr lang="pt-BR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LEITURA DOS SENSORES BNO055 E I/O1.</a:t>
            </a: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2" name="Google Shape;492;p37"/>
          <p:cNvSpPr txBox="1"/>
          <p:nvPr/>
        </p:nvSpPr>
        <p:spPr>
          <a:xfrm>
            <a:off x="1297500" y="2658481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i="0" lang="pt-BR" sz="2400" u="none" cap="none" strike="noStrike">
                <a:solidFill>
                  <a:srgbClr val="FFFFFF"/>
                </a:solidFill>
              </a:rPr>
              <a:t>02</a:t>
            </a:r>
            <a:endParaRPr i="0" sz="2400" u="none" cap="none" strike="noStrike">
              <a:solidFill>
                <a:srgbClr val="FFFFFF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i="0" sz="2400" u="none" cap="none" strike="noStrike">
              <a:solidFill>
                <a:srgbClr val="FFFFFF"/>
              </a:solidFill>
            </a:endParaRPr>
          </a:p>
        </p:txBody>
      </p:sp>
      <p:sp>
        <p:nvSpPr>
          <p:cNvPr id="493" name="Google Shape;493;p37"/>
          <p:cNvSpPr txBox="1"/>
          <p:nvPr>
            <p:ph idx="1" type="body"/>
          </p:nvPr>
        </p:nvSpPr>
        <p:spPr>
          <a:xfrm>
            <a:off x="2030400" y="2730588"/>
            <a:ext cx="58773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SzPts val="1300"/>
              <a:buNone/>
            </a:pPr>
            <a:r>
              <a:rPr lang="pt-BR" sz="1200">
                <a:latin typeface="Arial"/>
                <a:ea typeface="Arial"/>
                <a:cs typeface="Arial"/>
                <a:sym typeface="Arial"/>
              </a:rPr>
              <a:t>VALIDAÇÃO DA COMUNICAÇÃO DA REDE.</a:t>
            </a: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4" name="Google Shape;494;p37"/>
          <p:cNvSpPr txBox="1"/>
          <p:nvPr/>
        </p:nvSpPr>
        <p:spPr>
          <a:xfrm>
            <a:off x="1297500" y="35733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i="0" lang="pt-BR" sz="2400" u="none" cap="none" strike="noStrike">
                <a:solidFill>
                  <a:srgbClr val="FFFFFF"/>
                </a:solidFill>
              </a:rPr>
              <a:t>03</a:t>
            </a:r>
            <a:endParaRPr i="0" sz="2400" u="none" cap="none" strike="noStrike">
              <a:solidFill>
                <a:srgbClr val="FFFFFF"/>
              </a:solidFill>
            </a:endParaRPr>
          </a:p>
        </p:txBody>
      </p:sp>
      <p:sp>
        <p:nvSpPr>
          <p:cNvPr id="495" name="Google Shape;495;p37"/>
          <p:cNvSpPr txBox="1"/>
          <p:nvPr>
            <p:ph idx="1" type="body"/>
          </p:nvPr>
        </p:nvSpPr>
        <p:spPr>
          <a:xfrm>
            <a:off x="2030400" y="3645438"/>
            <a:ext cx="58773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TESTE DE VALIDAÇÃO DO FUNCIONAMENTO.</a:t>
            </a: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3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pt-BR" sz="3000">
                <a:latin typeface="Arial"/>
                <a:ea typeface="Arial"/>
                <a:cs typeface="Arial"/>
                <a:sym typeface="Arial"/>
              </a:rPr>
              <a:t>Cronograma do projeto</a:t>
            </a:r>
            <a:endParaRPr sz="3000"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01" name="Google Shape;501;p38"/>
          <p:cNvCxnSpPr/>
          <p:nvPr/>
        </p:nvCxnSpPr>
        <p:spPr>
          <a:xfrm>
            <a:off x="1767803" y="2031071"/>
            <a:ext cx="639000" cy="6600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02" name="Google Shape;502;p38"/>
          <p:cNvSpPr/>
          <p:nvPr/>
        </p:nvSpPr>
        <p:spPr>
          <a:xfrm flipH="1">
            <a:off x="1234223" y="2570070"/>
            <a:ext cx="1185000" cy="128100"/>
          </a:xfrm>
          <a:prstGeom prst="parallelogram">
            <a:avLst>
              <a:gd fmla="val 96952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9999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3" name="Google Shape;503;p38"/>
          <p:cNvSpPr/>
          <p:nvPr/>
        </p:nvSpPr>
        <p:spPr>
          <a:xfrm>
            <a:off x="1233850" y="2711651"/>
            <a:ext cx="1185000" cy="128100"/>
          </a:xfrm>
          <a:prstGeom prst="parallelogram">
            <a:avLst>
              <a:gd fmla="val 96952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9999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04" name="Google Shape;504;p38"/>
          <p:cNvCxnSpPr/>
          <p:nvPr/>
        </p:nvCxnSpPr>
        <p:spPr>
          <a:xfrm>
            <a:off x="2861459" y="2031071"/>
            <a:ext cx="639000" cy="6600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05" name="Google Shape;505;p38"/>
          <p:cNvSpPr/>
          <p:nvPr/>
        </p:nvSpPr>
        <p:spPr>
          <a:xfrm flipH="1">
            <a:off x="2327880" y="2570070"/>
            <a:ext cx="1185000" cy="128100"/>
          </a:xfrm>
          <a:prstGeom prst="parallelogram">
            <a:avLst>
              <a:gd fmla="val 96952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endParaRPr b="0" i="0" sz="1400" u="none" cap="none" strike="noStrike">
              <a:solidFill>
                <a:srgbClr val="9999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6" name="Google Shape;506;p38"/>
          <p:cNvSpPr/>
          <p:nvPr/>
        </p:nvSpPr>
        <p:spPr>
          <a:xfrm>
            <a:off x="2327507" y="2711651"/>
            <a:ext cx="1185000" cy="128100"/>
          </a:xfrm>
          <a:prstGeom prst="parallelogram">
            <a:avLst>
              <a:gd fmla="val 96952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9999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07" name="Google Shape;507;p38"/>
          <p:cNvCxnSpPr/>
          <p:nvPr/>
        </p:nvCxnSpPr>
        <p:spPr>
          <a:xfrm>
            <a:off x="3955665" y="2031071"/>
            <a:ext cx="639000" cy="6600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08" name="Google Shape;508;p38"/>
          <p:cNvSpPr/>
          <p:nvPr/>
        </p:nvSpPr>
        <p:spPr>
          <a:xfrm flipH="1">
            <a:off x="3422086" y="2570070"/>
            <a:ext cx="1185000" cy="128100"/>
          </a:xfrm>
          <a:prstGeom prst="parallelogram">
            <a:avLst>
              <a:gd fmla="val 96952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9999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9" name="Google Shape;509;p38"/>
          <p:cNvSpPr/>
          <p:nvPr/>
        </p:nvSpPr>
        <p:spPr>
          <a:xfrm>
            <a:off x="3421713" y="2711651"/>
            <a:ext cx="1185000" cy="128100"/>
          </a:xfrm>
          <a:prstGeom prst="parallelogram">
            <a:avLst>
              <a:gd fmla="val 96952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9999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10" name="Google Shape;510;p38"/>
          <p:cNvCxnSpPr/>
          <p:nvPr/>
        </p:nvCxnSpPr>
        <p:spPr>
          <a:xfrm>
            <a:off x="5047229" y="2031071"/>
            <a:ext cx="639000" cy="660000"/>
          </a:xfrm>
          <a:prstGeom prst="straightConnector1">
            <a:avLst/>
          </a:prstGeom>
          <a:noFill/>
          <a:ln cap="flat" cmpd="sng" w="9525">
            <a:solidFill>
              <a:srgbClr val="4E5567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11" name="Google Shape;511;p38"/>
          <p:cNvSpPr/>
          <p:nvPr/>
        </p:nvSpPr>
        <p:spPr>
          <a:xfrm flipH="1">
            <a:off x="4513649" y="2570070"/>
            <a:ext cx="1185000" cy="128100"/>
          </a:xfrm>
          <a:prstGeom prst="parallelogram">
            <a:avLst>
              <a:gd fmla="val 96952" name="adj"/>
            </a:avLst>
          </a:prstGeom>
          <a:solidFill>
            <a:srgbClr val="4E556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9999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2" name="Google Shape;512;p38"/>
          <p:cNvSpPr/>
          <p:nvPr/>
        </p:nvSpPr>
        <p:spPr>
          <a:xfrm>
            <a:off x="4513276" y="2711651"/>
            <a:ext cx="1185000" cy="128100"/>
          </a:xfrm>
          <a:prstGeom prst="parallelogram">
            <a:avLst>
              <a:gd fmla="val 96952" name="adj"/>
            </a:avLst>
          </a:prstGeom>
          <a:solidFill>
            <a:srgbClr val="4E556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9999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13" name="Google Shape;513;p38"/>
          <p:cNvCxnSpPr/>
          <p:nvPr/>
        </p:nvCxnSpPr>
        <p:spPr>
          <a:xfrm>
            <a:off x="6135527" y="2031071"/>
            <a:ext cx="639000" cy="660000"/>
          </a:xfrm>
          <a:prstGeom prst="straightConnector1">
            <a:avLst/>
          </a:prstGeom>
          <a:noFill/>
          <a:ln cap="flat" cmpd="sng" w="9525">
            <a:solidFill>
              <a:srgbClr val="4E5567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14" name="Google Shape;514;p38"/>
          <p:cNvSpPr/>
          <p:nvPr/>
        </p:nvSpPr>
        <p:spPr>
          <a:xfrm flipH="1">
            <a:off x="5601947" y="2570070"/>
            <a:ext cx="1185000" cy="128100"/>
          </a:xfrm>
          <a:prstGeom prst="parallelogram">
            <a:avLst>
              <a:gd fmla="val 96952" name="adj"/>
            </a:avLst>
          </a:prstGeom>
          <a:solidFill>
            <a:srgbClr val="4E556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9999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5" name="Google Shape;515;p38"/>
          <p:cNvSpPr/>
          <p:nvPr/>
        </p:nvSpPr>
        <p:spPr>
          <a:xfrm>
            <a:off x="5601575" y="2711651"/>
            <a:ext cx="1185000" cy="128100"/>
          </a:xfrm>
          <a:prstGeom prst="parallelogram">
            <a:avLst>
              <a:gd fmla="val 96952" name="adj"/>
            </a:avLst>
          </a:prstGeom>
          <a:solidFill>
            <a:srgbClr val="4E556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9999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16" name="Google Shape;516;p38"/>
          <p:cNvCxnSpPr/>
          <p:nvPr/>
        </p:nvCxnSpPr>
        <p:spPr>
          <a:xfrm>
            <a:off x="7227448" y="2031071"/>
            <a:ext cx="639000" cy="660000"/>
          </a:xfrm>
          <a:prstGeom prst="straightConnector1">
            <a:avLst/>
          </a:prstGeom>
          <a:noFill/>
          <a:ln cap="flat" cmpd="sng" w="9525">
            <a:solidFill>
              <a:srgbClr val="4E5567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17" name="Google Shape;517;p38"/>
          <p:cNvSpPr/>
          <p:nvPr/>
        </p:nvSpPr>
        <p:spPr>
          <a:xfrm flipH="1">
            <a:off x="6693868" y="2570070"/>
            <a:ext cx="1185000" cy="128100"/>
          </a:xfrm>
          <a:prstGeom prst="parallelogram">
            <a:avLst>
              <a:gd fmla="val 96952" name="adj"/>
            </a:avLst>
          </a:prstGeom>
          <a:solidFill>
            <a:srgbClr val="4E556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9999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8" name="Google Shape;518;p38"/>
          <p:cNvSpPr/>
          <p:nvPr/>
        </p:nvSpPr>
        <p:spPr>
          <a:xfrm>
            <a:off x="6693495" y="2711651"/>
            <a:ext cx="1185000" cy="128100"/>
          </a:xfrm>
          <a:prstGeom prst="parallelogram">
            <a:avLst>
              <a:gd fmla="val 96952" name="adj"/>
            </a:avLst>
          </a:prstGeom>
          <a:solidFill>
            <a:srgbClr val="4E556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9999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9" name="Google Shape;519;p38"/>
          <p:cNvSpPr txBox="1"/>
          <p:nvPr/>
        </p:nvSpPr>
        <p:spPr>
          <a:xfrm>
            <a:off x="1164261" y="2882926"/>
            <a:ext cx="11667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i="0" lang="pt-BR" sz="1000" u="none" cap="none" strike="noStrike">
                <a:solidFill>
                  <a:srgbClr val="FFFFFF"/>
                </a:solidFill>
              </a:rPr>
              <a:t>Repositório GitHub</a:t>
            </a:r>
            <a:endParaRPr i="0" sz="1000" u="none" cap="none" strike="noStrike">
              <a:solidFill>
                <a:srgbClr val="FFFFFF"/>
              </a:solidFill>
            </a:endParaRPr>
          </a:p>
        </p:txBody>
      </p:sp>
      <p:sp>
        <p:nvSpPr>
          <p:cNvPr id="520" name="Google Shape;520;p38"/>
          <p:cNvSpPr txBox="1"/>
          <p:nvPr/>
        </p:nvSpPr>
        <p:spPr>
          <a:xfrm>
            <a:off x="2308571" y="2884712"/>
            <a:ext cx="11364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i="0" lang="pt-BR" sz="1000" u="none" cap="none" strike="noStrike">
                <a:solidFill>
                  <a:schemeClr val="lt1"/>
                </a:solidFill>
              </a:rPr>
              <a:t>Divisão de atividades</a:t>
            </a:r>
            <a:endParaRPr i="0" sz="1000" u="none" cap="none" strike="noStrike">
              <a:solidFill>
                <a:srgbClr val="FFFFFF"/>
              </a:solidFill>
            </a:endParaRPr>
          </a:p>
        </p:txBody>
      </p:sp>
      <p:sp>
        <p:nvSpPr>
          <p:cNvPr id="521" name="Google Shape;521;p38"/>
          <p:cNvSpPr txBox="1"/>
          <p:nvPr/>
        </p:nvSpPr>
        <p:spPr>
          <a:xfrm>
            <a:off x="3445079" y="2884712"/>
            <a:ext cx="11364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i="0" lang="pt-BR" sz="1000" u="none" cap="none" strike="noStrike">
                <a:solidFill>
                  <a:schemeClr val="lt1"/>
                </a:solidFill>
              </a:rPr>
              <a:t>Leitura de documentação</a:t>
            </a:r>
            <a:endParaRPr i="0" sz="1000" u="none" cap="none" strike="noStrike">
              <a:solidFill>
                <a:srgbClr val="FFFFFF"/>
              </a:solidFill>
            </a:endParaRPr>
          </a:p>
        </p:txBody>
      </p:sp>
      <p:sp>
        <p:nvSpPr>
          <p:cNvPr id="522" name="Google Shape;522;p38"/>
          <p:cNvSpPr txBox="1"/>
          <p:nvPr/>
        </p:nvSpPr>
        <p:spPr>
          <a:xfrm>
            <a:off x="4578834" y="2884712"/>
            <a:ext cx="11364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i="0" lang="pt-BR" sz="1000" u="none" cap="none" strike="noStrike">
                <a:solidFill>
                  <a:schemeClr val="lt1"/>
                </a:solidFill>
              </a:rPr>
              <a:t>Implementação de sensores</a:t>
            </a:r>
            <a:endParaRPr i="0" sz="1000" u="none" cap="none" strike="noStrike">
              <a:solidFill>
                <a:srgbClr val="FFFFFF"/>
              </a:solidFill>
            </a:endParaRPr>
          </a:p>
        </p:txBody>
      </p:sp>
      <p:sp>
        <p:nvSpPr>
          <p:cNvPr id="523" name="Google Shape;523;p38"/>
          <p:cNvSpPr txBox="1"/>
          <p:nvPr/>
        </p:nvSpPr>
        <p:spPr>
          <a:xfrm>
            <a:off x="5709222" y="2884712"/>
            <a:ext cx="11364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i="0" lang="pt-BR" sz="1000" u="none" cap="none" strike="noStrike">
                <a:solidFill>
                  <a:schemeClr val="lt1"/>
                </a:solidFill>
              </a:rPr>
              <a:t>Documentação da evolução</a:t>
            </a:r>
            <a:endParaRPr i="0" sz="1000" u="none" cap="none" strike="noStrike">
              <a:solidFill>
                <a:srgbClr val="FFFFFF"/>
              </a:solidFill>
            </a:endParaRPr>
          </a:p>
        </p:txBody>
      </p:sp>
      <p:sp>
        <p:nvSpPr>
          <p:cNvPr id="524" name="Google Shape;524;p38"/>
          <p:cNvSpPr txBox="1"/>
          <p:nvPr/>
        </p:nvSpPr>
        <p:spPr>
          <a:xfrm>
            <a:off x="6843359" y="2884712"/>
            <a:ext cx="11364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i="0" lang="pt-BR" sz="1000" u="none" cap="none" strike="noStrike">
                <a:solidFill>
                  <a:schemeClr val="lt1"/>
                </a:solidFill>
              </a:rPr>
              <a:t>Teste de Rede</a:t>
            </a:r>
            <a:endParaRPr i="0" sz="1000" u="none" cap="none" strike="noStrike">
              <a:solidFill>
                <a:srgbClr val="FFFFFF"/>
              </a:solidFill>
            </a:endParaRPr>
          </a:p>
        </p:txBody>
      </p:sp>
      <p:sp>
        <p:nvSpPr>
          <p:cNvPr id="525" name="Google Shape;525;p38"/>
          <p:cNvSpPr txBox="1"/>
          <p:nvPr/>
        </p:nvSpPr>
        <p:spPr>
          <a:xfrm>
            <a:off x="1201253" y="1855287"/>
            <a:ext cx="538200" cy="2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pt-BR" sz="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06/06</a:t>
            </a:r>
            <a:endParaRPr b="0" i="0" sz="8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26" name="Google Shape;526;p38"/>
          <p:cNvSpPr txBox="1"/>
          <p:nvPr/>
        </p:nvSpPr>
        <p:spPr>
          <a:xfrm>
            <a:off x="2281782" y="1855287"/>
            <a:ext cx="538200" cy="2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pt-BR" sz="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13/06</a:t>
            </a:r>
            <a:endParaRPr b="0" i="0" sz="8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27" name="Google Shape;527;p38"/>
          <p:cNvSpPr txBox="1"/>
          <p:nvPr/>
        </p:nvSpPr>
        <p:spPr>
          <a:xfrm>
            <a:off x="3418321" y="1855287"/>
            <a:ext cx="538200" cy="2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pt-BR" sz="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15/06</a:t>
            </a:r>
            <a:endParaRPr b="0" i="0" sz="8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28" name="Google Shape;528;p38"/>
          <p:cNvSpPr txBox="1"/>
          <p:nvPr/>
        </p:nvSpPr>
        <p:spPr>
          <a:xfrm>
            <a:off x="4488718" y="1855287"/>
            <a:ext cx="538200" cy="2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pt-BR" sz="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20/06</a:t>
            </a:r>
            <a:endParaRPr b="0" i="0" sz="8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29" name="Google Shape;529;p38"/>
          <p:cNvSpPr txBox="1"/>
          <p:nvPr/>
        </p:nvSpPr>
        <p:spPr>
          <a:xfrm>
            <a:off x="5591128" y="1855287"/>
            <a:ext cx="538200" cy="2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pt-BR" sz="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27/06</a:t>
            </a:r>
            <a:endParaRPr b="0" i="0" sz="8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0" name="Google Shape;530;p38"/>
          <p:cNvSpPr txBox="1"/>
          <p:nvPr/>
        </p:nvSpPr>
        <p:spPr>
          <a:xfrm>
            <a:off x="6668937" y="1855287"/>
            <a:ext cx="538200" cy="2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pt-BR" sz="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04/07</a:t>
            </a:r>
            <a:endParaRPr b="0" i="0" sz="8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3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pt-BR" sz="3000">
                <a:latin typeface="Arial"/>
                <a:ea typeface="Arial"/>
                <a:cs typeface="Arial"/>
                <a:sym typeface="Arial"/>
              </a:rPr>
              <a:t>Cronograma do projeto</a:t>
            </a:r>
            <a:endParaRPr sz="3000"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36" name="Google Shape;536;p39"/>
          <p:cNvCxnSpPr/>
          <p:nvPr/>
        </p:nvCxnSpPr>
        <p:spPr>
          <a:xfrm>
            <a:off x="2900065" y="1985471"/>
            <a:ext cx="639000" cy="6600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37" name="Google Shape;537;p39"/>
          <p:cNvSpPr/>
          <p:nvPr/>
        </p:nvSpPr>
        <p:spPr>
          <a:xfrm flipH="1">
            <a:off x="2366485" y="2524470"/>
            <a:ext cx="1185000" cy="128100"/>
          </a:xfrm>
          <a:prstGeom prst="parallelogram">
            <a:avLst>
              <a:gd fmla="val 96952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9999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8" name="Google Shape;538;p39"/>
          <p:cNvSpPr/>
          <p:nvPr/>
        </p:nvSpPr>
        <p:spPr>
          <a:xfrm>
            <a:off x="2366112" y="2666051"/>
            <a:ext cx="1185000" cy="128100"/>
          </a:xfrm>
          <a:prstGeom prst="parallelogram">
            <a:avLst>
              <a:gd fmla="val 96952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9999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9" name="Google Shape;539;p39"/>
          <p:cNvSpPr/>
          <p:nvPr/>
        </p:nvSpPr>
        <p:spPr>
          <a:xfrm flipH="1">
            <a:off x="3460142" y="2524470"/>
            <a:ext cx="1185000" cy="128100"/>
          </a:xfrm>
          <a:prstGeom prst="parallelogram">
            <a:avLst>
              <a:gd fmla="val 96952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endParaRPr b="0" i="0" sz="1400" u="none" cap="none" strike="noStrike">
              <a:solidFill>
                <a:srgbClr val="9999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0" name="Google Shape;540;p39"/>
          <p:cNvSpPr/>
          <p:nvPr/>
        </p:nvSpPr>
        <p:spPr>
          <a:xfrm>
            <a:off x="3459769" y="2666051"/>
            <a:ext cx="1185000" cy="128100"/>
          </a:xfrm>
          <a:prstGeom prst="parallelogram">
            <a:avLst>
              <a:gd fmla="val 96952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9999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41" name="Google Shape;541;p39"/>
          <p:cNvCxnSpPr/>
          <p:nvPr/>
        </p:nvCxnSpPr>
        <p:spPr>
          <a:xfrm>
            <a:off x="5087928" y="1985471"/>
            <a:ext cx="639000" cy="6600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42" name="Google Shape;542;p39"/>
          <p:cNvSpPr/>
          <p:nvPr/>
        </p:nvSpPr>
        <p:spPr>
          <a:xfrm flipH="1">
            <a:off x="4554348" y="2524470"/>
            <a:ext cx="1185000" cy="128100"/>
          </a:xfrm>
          <a:prstGeom prst="parallelogram">
            <a:avLst>
              <a:gd fmla="val 96952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9999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3" name="Google Shape;543;p39"/>
          <p:cNvSpPr/>
          <p:nvPr/>
        </p:nvSpPr>
        <p:spPr>
          <a:xfrm>
            <a:off x="4553975" y="2666051"/>
            <a:ext cx="1185000" cy="128100"/>
          </a:xfrm>
          <a:prstGeom prst="parallelogram">
            <a:avLst>
              <a:gd fmla="val 96952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9999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44" name="Google Shape;544;p39"/>
          <p:cNvCxnSpPr/>
          <p:nvPr/>
        </p:nvCxnSpPr>
        <p:spPr>
          <a:xfrm>
            <a:off x="6179492" y="1985471"/>
            <a:ext cx="639000" cy="660000"/>
          </a:xfrm>
          <a:prstGeom prst="straightConnector1">
            <a:avLst/>
          </a:prstGeom>
          <a:noFill/>
          <a:ln cap="flat" cmpd="sng" w="9525">
            <a:solidFill>
              <a:srgbClr val="4E5567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45" name="Google Shape;545;p39"/>
          <p:cNvSpPr/>
          <p:nvPr/>
        </p:nvSpPr>
        <p:spPr>
          <a:xfrm flipH="1">
            <a:off x="5645912" y="2524470"/>
            <a:ext cx="1185000" cy="128100"/>
          </a:xfrm>
          <a:prstGeom prst="parallelogram">
            <a:avLst>
              <a:gd fmla="val 96952" name="adj"/>
            </a:avLst>
          </a:prstGeom>
          <a:solidFill>
            <a:srgbClr val="4E556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9999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6" name="Google Shape;546;p39"/>
          <p:cNvSpPr/>
          <p:nvPr/>
        </p:nvSpPr>
        <p:spPr>
          <a:xfrm>
            <a:off x="5645539" y="2666051"/>
            <a:ext cx="1185000" cy="128100"/>
          </a:xfrm>
          <a:prstGeom prst="parallelogram">
            <a:avLst>
              <a:gd fmla="val 96952" name="adj"/>
            </a:avLst>
          </a:prstGeom>
          <a:solidFill>
            <a:srgbClr val="4E556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99999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7" name="Google Shape;547;p39"/>
          <p:cNvSpPr txBox="1"/>
          <p:nvPr/>
        </p:nvSpPr>
        <p:spPr>
          <a:xfrm>
            <a:off x="2296525" y="2837325"/>
            <a:ext cx="11667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i="0" lang="pt-BR" sz="1000" u="none" cap="none" strike="noStrike">
                <a:solidFill>
                  <a:srgbClr val="FFFFFF"/>
                </a:solidFill>
              </a:rPr>
              <a:t>Simulação de rede OpenThread</a:t>
            </a:r>
            <a:endParaRPr i="0" sz="1000" u="none" cap="none" strike="noStrike">
              <a:solidFill>
                <a:srgbClr val="FFFFFF"/>
              </a:solidFill>
            </a:endParaRPr>
          </a:p>
        </p:txBody>
      </p:sp>
      <p:sp>
        <p:nvSpPr>
          <p:cNvPr id="548" name="Google Shape;548;p39"/>
          <p:cNvSpPr txBox="1"/>
          <p:nvPr/>
        </p:nvSpPr>
        <p:spPr>
          <a:xfrm>
            <a:off x="3440838" y="2839113"/>
            <a:ext cx="11364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i="0" lang="pt-BR" sz="1000" u="none" cap="none" strike="noStrike">
                <a:solidFill>
                  <a:schemeClr val="lt1"/>
                </a:solidFill>
              </a:rPr>
              <a:t>Implementação da conexão</a:t>
            </a:r>
            <a:endParaRPr i="0" sz="1000" u="none" cap="none" strike="noStrike">
              <a:solidFill>
                <a:srgbClr val="FFFFFF"/>
              </a:solidFill>
            </a:endParaRPr>
          </a:p>
        </p:txBody>
      </p:sp>
      <p:sp>
        <p:nvSpPr>
          <p:cNvPr id="549" name="Google Shape;549;p39"/>
          <p:cNvSpPr txBox="1"/>
          <p:nvPr/>
        </p:nvSpPr>
        <p:spPr>
          <a:xfrm>
            <a:off x="4577350" y="2839100"/>
            <a:ext cx="11364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i="0" lang="pt-BR" sz="1000" u="none" cap="none" strike="noStrike">
                <a:solidFill>
                  <a:schemeClr val="lt1"/>
                </a:solidFill>
              </a:rPr>
              <a:t>Envio dos documentos via Moodle</a:t>
            </a:r>
            <a:endParaRPr i="0" sz="1000" u="none" cap="none" strike="noStrike">
              <a:solidFill>
                <a:schemeClr val="lt1"/>
              </a:solidFill>
            </a:endParaRPr>
          </a:p>
        </p:txBody>
      </p:sp>
      <p:sp>
        <p:nvSpPr>
          <p:cNvPr id="550" name="Google Shape;550;p39"/>
          <p:cNvSpPr txBox="1"/>
          <p:nvPr/>
        </p:nvSpPr>
        <p:spPr>
          <a:xfrm>
            <a:off x="5711100" y="2839098"/>
            <a:ext cx="11364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i="0" lang="pt-BR" sz="1000" u="none" cap="none" strike="noStrike">
                <a:solidFill>
                  <a:schemeClr val="lt1"/>
                </a:solidFill>
              </a:rPr>
              <a:t>Apresentação Final</a:t>
            </a:r>
            <a:endParaRPr i="0" sz="1000" u="none" cap="none" strike="noStrike">
              <a:solidFill>
                <a:schemeClr val="lt1"/>
              </a:solidFill>
            </a:endParaRPr>
          </a:p>
        </p:txBody>
      </p:sp>
      <p:sp>
        <p:nvSpPr>
          <p:cNvPr id="551" name="Google Shape;551;p39"/>
          <p:cNvSpPr txBox="1"/>
          <p:nvPr/>
        </p:nvSpPr>
        <p:spPr>
          <a:xfrm>
            <a:off x="2333515" y="1809687"/>
            <a:ext cx="538200" cy="2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pt-BR" sz="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06/07</a:t>
            </a:r>
            <a:endParaRPr b="0" i="0" sz="8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52" name="Google Shape;552;p39"/>
          <p:cNvSpPr txBox="1"/>
          <p:nvPr/>
        </p:nvSpPr>
        <p:spPr>
          <a:xfrm>
            <a:off x="3977244" y="1834087"/>
            <a:ext cx="538200" cy="2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pt-BR" sz="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11/07</a:t>
            </a:r>
            <a:endParaRPr b="0" i="0" sz="8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53" name="Google Shape;553;p39"/>
          <p:cNvSpPr txBox="1"/>
          <p:nvPr/>
        </p:nvSpPr>
        <p:spPr>
          <a:xfrm>
            <a:off x="5620981" y="1809687"/>
            <a:ext cx="538200" cy="2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pt-BR" sz="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13/07</a:t>
            </a:r>
            <a:endParaRPr b="0" i="0" sz="8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40"/>
          <p:cNvSpPr txBox="1"/>
          <p:nvPr>
            <p:ph type="title"/>
          </p:nvPr>
        </p:nvSpPr>
        <p:spPr>
          <a:xfrm>
            <a:off x="1297500" y="842025"/>
            <a:ext cx="5609700" cy="598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2400"/>
              <a:buNone/>
            </a:pPr>
            <a:r>
              <a:rPr lang="pt-BR" sz="3000">
                <a:latin typeface="Arial"/>
                <a:ea typeface="Arial"/>
                <a:cs typeface="Arial"/>
                <a:sym typeface="Arial"/>
              </a:rPr>
              <a:t>Entregáveis</a:t>
            </a:r>
            <a:endParaRPr sz="3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9" name="Google Shape;559;p40"/>
          <p:cNvSpPr txBox="1"/>
          <p:nvPr>
            <p:ph idx="1" type="body"/>
          </p:nvPr>
        </p:nvSpPr>
        <p:spPr>
          <a:xfrm>
            <a:off x="1297500" y="1567550"/>
            <a:ext cx="5609700" cy="125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SzPts val="1300"/>
              <a:buNone/>
            </a:pPr>
            <a:r>
              <a:rPr lang="pt-BR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Cada um dos entregáveis representam uma parcela da nota final do trabalho, onde a equipe buscou dividir tarefas para tornar-se mais eficaz no desenvolvimento em paralelo das atividades.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60" name="Google Shape;560;p40"/>
          <p:cNvGrpSpPr/>
          <p:nvPr/>
        </p:nvGrpSpPr>
        <p:grpSpPr>
          <a:xfrm>
            <a:off x="1359550" y="3154500"/>
            <a:ext cx="1018200" cy="1018200"/>
            <a:chOff x="1359550" y="3154500"/>
            <a:chExt cx="1018200" cy="1018200"/>
          </a:xfrm>
        </p:grpSpPr>
        <p:sp>
          <p:nvSpPr>
            <p:cNvPr id="561" name="Google Shape;561;p40"/>
            <p:cNvSpPr/>
            <p:nvPr/>
          </p:nvSpPr>
          <p:spPr>
            <a:xfrm>
              <a:off x="1359550" y="3154500"/>
              <a:ext cx="1018200" cy="1018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2" name="Google Shape;562;p40"/>
            <p:cNvSpPr/>
            <p:nvPr/>
          </p:nvSpPr>
          <p:spPr>
            <a:xfrm>
              <a:off x="1409800" y="3204750"/>
              <a:ext cx="917700" cy="9177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3" name="Google Shape;563;p40"/>
            <p:cNvSpPr/>
            <p:nvPr/>
          </p:nvSpPr>
          <p:spPr>
            <a:xfrm>
              <a:off x="1409800" y="3204750"/>
              <a:ext cx="917700" cy="917700"/>
            </a:xfrm>
            <a:prstGeom prst="pie">
              <a:avLst>
                <a:gd fmla="val 16270472" name="adj1"/>
                <a:gd fmla="val 20170500" name="adj2"/>
              </a:avLst>
            </a:prstGeom>
            <a:gradFill>
              <a:gsLst>
                <a:gs pos="0">
                  <a:srgbClr val="A8B8DF"/>
                </a:gs>
                <a:gs pos="100000">
                  <a:srgbClr val="516DB4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4" name="Google Shape;564;p40"/>
            <p:cNvSpPr/>
            <p:nvPr/>
          </p:nvSpPr>
          <p:spPr>
            <a:xfrm>
              <a:off x="1540600" y="3335550"/>
              <a:ext cx="656100" cy="656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65" name="Google Shape;565;p40"/>
          <p:cNvSpPr txBox="1"/>
          <p:nvPr/>
        </p:nvSpPr>
        <p:spPr>
          <a:xfrm>
            <a:off x="1296225" y="4245800"/>
            <a:ext cx="1145100" cy="4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pt-BR" sz="8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RELATÓRIO FINAL</a:t>
            </a:r>
            <a:endParaRPr b="0" i="0" sz="8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66" name="Google Shape;566;p40"/>
          <p:cNvSpPr txBox="1"/>
          <p:nvPr/>
        </p:nvSpPr>
        <p:spPr>
          <a:xfrm>
            <a:off x="1634217" y="3508020"/>
            <a:ext cx="462300" cy="2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pt-BR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20%</a:t>
            </a:r>
            <a:endParaRPr b="1" i="0" sz="10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67" name="Google Shape;567;p40"/>
          <p:cNvSpPr/>
          <p:nvPr/>
        </p:nvSpPr>
        <p:spPr>
          <a:xfrm>
            <a:off x="3207425" y="3154500"/>
            <a:ext cx="1018200" cy="1018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8" name="Google Shape;568;p40"/>
          <p:cNvSpPr/>
          <p:nvPr/>
        </p:nvSpPr>
        <p:spPr>
          <a:xfrm>
            <a:off x="3257675" y="3204750"/>
            <a:ext cx="917700" cy="917700"/>
          </a:xfrm>
          <a:prstGeom prst="ellipse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9" name="Google Shape;569;p40"/>
          <p:cNvSpPr/>
          <p:nvPr/>
        </p:nvSpPr>
        <p:spPr>
          <a:xfrm>
            <a:off x="3257675" y="3204750"/>
            <a:ext cx="917700" cy="917700"/>
          </a:xfrm>
          <a:prstGeom prst="pie">
            <a:avLst>
              <a:gd fmla="val 16250808" name="adj1"/>
              <a:gd fmla="val 1144667" name="adj2"/>
            </a:avLst>
          </a:prstGeom>
          <a:gradFill>
            <a:gsLst>
              <a:gs pos="0">
                <a:srgbClr val="A8B8DF"/>
              </a:gs>
              <a:gs pos="100000">
                <a:srgbClr val="516DB4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0" name="Google Shape;570;p40"/>
          <p:cNvSpPr/>
          <p:nvPr/>
        </p:nvSpPr>
        <p:spPr>
          <a:xfrm>
            <a:off x="3388475" y="3335550"/>
            <a:ext cx="656100" cy="656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1" name="Google Shape;571;p40"/>
          <p:cNvSpPr txBox="1"/>
          <p:nvPr/>
        </p:nvSpPr>
        <p:spPr>
          <a:xfrm>
            <a:off x="3145688" y="4245800"/>
            <a:ext cx="1145100" cy="4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pt-BR" sz="8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CÓDIGO FONTE</a:t>
            </a:r>
            <a:endParaRPr b="0" i="0" sz="8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72" name="Google Shape;572;p40"/>
          <p:cNvSpPr txBox="1"/>
          <p:nvPr/>
        </p:nvSpPr>
        <p:spPr>
          <a:xfrm>
            <a:off x="3483729" y="3508020"/>
            <a:ext cx="462300" cy="2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pt-BR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30%</a:t>
            </a:r>
            <a:endParaRPr b="1" i="0" sz="10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73" name="Google Shape;573;p40"/>
          <p:cNvSpPr/>
          <p:nvPr/>
        </p:nvSpPr>
        <p:spPr>
          <a:xfrm>
            <a:off x="5058251" y="3154500"/>
            <a:ext cx="1018200" cy="1018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4" name="Google Shape;574;p40"/>
          <p:cNvSpPr/>
          <p:nvPr/>
        </p:nvSpPr>
        <p:spPr>
          <a:xfrm>
            <a:off x="5108501" y="3204750"/>
            <a:ext cx="917700" cy="917700"/>
          </a:xfrm>
          <a:prstGeom prst="ellipse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5" name="Google Shape;575;p40"/>
          <p:cNvSpPr/>
          <p:nvPr/>
        </p:nvSpPr>
        <p:spPr>
          <a:xfrm>
            <a:off x="5108501" y="3204750"/>
            <a:ext cx="917700" cy="917700"/>
          </a:xfrm>
          <a:prstGeom prst="pie">
            <a:avLst>
              <a:gd fmla="val 16299589" name="adj1"/>
              <a:gd fmla="val 18523242" name="adj2"/>
            </a:avLst>
          </a:prstGeom>
          <a:gradFill>
            <a:gsLst>
              <a:gs pos="0">
                <a:srgbClr val="A8B8DF"/>
              </a:gs>
              <a:gs pos="100000">
                <a:srgbClr val="516DB4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6" name="Google Shape;576;p40"/>
          <p:cNvSpPr/>
          <p:nvPr/>
        </p:nvSpPr>
        <p:spPr>
          <a:xfrm>
            <a:off x="5239301" y="3335550"/>
            <a:ext cx="656100" cy="656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7" name="Google Shape;577;p40"/>
          <p:cNvSpPr txBox="1"/>
          <p:nvPr/>
        </p:nvSpPr>
        <p:spPr>
          <a:xfrm>
            <a:off x="4998950" y="4245800"/>
            <a:ext cx="1145100" cy="4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pt-BR" sz="8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DOCUMENTAÇÃO DOXYGEN</a:t>
            </a:r>
            <a:endParaRPr b="0" i="0" sz="8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78" name="Google Shape;578;p40"/>
          <p:cNvSpPr txBox="1"/>
          <p:nvPr/>
        </p:nvSpPr>
        <p:spPr>
          <a:xfrm>
            <a:off x="5342249" y="3508020"/>
            <a:ext cx="462300" cy="2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pt-BR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10%</a:t>
            </a:r>
            <a:endParaRPr b="1" i="0" sz="10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79" name="Google Shape;579;p40"/>
          <p:cNvSpPr/>
          <p:nvPr/>
        </p:nvSpPr>
        <p:spPr>
          <a:xfrm>
            <a:off x="6907209" y="3154500"/>
            <a:ext cx="1018200" cy="1018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0" name="Google Shape;580;p40"/>
          <p:cNvSpPr/>
          <p:nvPr/>
        </p:nvSpPr>
        <p:spPr>
          <a:xfrm>
            <a:off x="6957459" y="3204750"/>
            <a:ext cx="917700" cy="917700"/>
          </a:xfrm>
          <a:prstGeom prst="ellipse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1" name="Google Shape;581;p40"/>
          <p:cNvSpPr/>
          <p:nvPr/>
        </p:nvSpPr>
        <p:spPr>
          <a:xfrm>
            <a:off x="6957459" y="3204750"/>
            <a:ext cx="917700" cy="917700"/>
          </a:xfrm>
          <a:prstGeom prst="pie">
            <a:avLst>
              <a:gd fmla="val 16246126" name="adj1"/>
              <a:gd fmla="val 3425822" name="adj2"/>
            </a:avLst>
          </a:prstGeom>
          <a:gradFill>
            <a:gsLst>
              <a:gs pos="0">
                <a:srgbClr val="A8B8DF"/>
              </a:gs>
              <a:gs pos="100000">
                <a:srgbClr val="516DB4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2" name="Google Shape;582;p40"/>
          <p:cNvSpPr/>
          <p:nvPr/>
        </p:nvSpPr>
        <p:spPr>
          <a:xfrm>
            <a:off x="7088259" y="3335550"/>
            <a:ext cx="656100" cy="656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3" name="Google Shape;583;p40"/>
          <p:cNvSpPr txBox="1"/>
          <p:nvPr/>
        </p:nvSpPr>
        <p:spPr>
          <a:xfrm>
            <a:off x="6847150" y="4245800"/>
            <a:ext cx="1145100" cy="4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pt-BR" sz="8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APRESENTAÇÃO</a:t>
            </a:r>
            <a:endParaRPr b="0" i="0" sz="8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84" name="Google Shape;584;p40"/>
          <p:cNvSpPr txBox="1"/>
          <p:nvPr/>
        </p:nvSpPr>
        <p:spPr>
          <a:xfrm>
            <a:off x="7185192" y="3508020"/>
            <a:ext cx="462300" cy="2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pt-BR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40%</a:t>
            </a:r>
            <a:endParaRPr b="1" i="0" sz="10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85" name="Google Shape;585;p40"/>
          <p:cNvPicPr preferRelativeResize="0"/>
          <p:nvPr/>
        </p:nvPicPr>
        <p:blipFill rotWithShape="1">
          <a:blip r:embed="rId3">
            <a:alphaModFix/>
          </a:blip>
          <a:srcRect b="38489" l="11434" r="16787" t="-38490"/>
          <a:stretch/>
        </p:blipFill>
        <p:spPr>
          <a:xfrm rot="10800000">
            <a:off x="6240280" y="5276"/>
            <a:ext cx="2898000" cy="2691600"/>
          </a:xfrm>
          <a:prstGeom prst="rtTriangl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41"/>
          <p:cNvSpPr/>
          <p:nvPr/>
        </p:nvSpPr>
        <p:spPr>
          <a:xfrm>
            <a:off x="2437050" y="1006825"/>
            <a:ext cx="4759800" cy="3970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591" name="Google Shape;591;p41"/>
          <p:cNvPicPr preferRelativeResize="0"/>
          <p:nvPr/>
        </p:nvPicPr>
        <p:blipFill rotWithShape="1">
          <a:blip r:embed="rId3">
            <a:alphaModFix/>
          </a:blip>
          <a:srcRect b="0" l="0" r="0" t="6296"/>
          <a:stretch/>
        </p:blipFill>
        <p:spPr>
          <a:xfrm>
            <a:off x="2437050" y="1006850"/>
            <a:ext cx="4759799" cy="3970476"/>
          </a:xfrm>
          <a:prstGeom prst="rect">
            <a:avLst/>
          </a:prstGeom>
          <a:noFill/>
          <a:ln>
            <a:noFill/>
          </a:ln>
        </p:spPr>
      </p:pic>
      <p:sp>
        <p:nvSpPr>
          <p:cNvPr id="592" name="Google Shape;592;p4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pt-BR" sz="3000">
                <a:latin typeface="Arial"/>
                <a:ea typeface="Arial"/>
                <a:cs typeface="Arial"/>
                <a:sym typeface="Arial"/>
              </a:rPr>
              <a:t>Arquitetura</a:t>
            </a:r>
            <a:endParaRPr sz="30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